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626" autoAdjust="0"/>
  </p:normalViewPr>
  <p:slideViewPr>
    <p:cSldViewPr snapToGrid="0" snapToObjects="1">
      <p:cViewPr varScale="1">
        <p:scale>
          <a:sx n="52" d="100"/>
          <a:sy n="52" d="100"/>
        </p:scale>
        <p:origin x="-27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4992C-088D-5645-82EF-94023B8B876D}" type="datetimeFigureOut">
              <a:rPr lang="en-US" smtClean="0"/>
              <a:t>2016-10-08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2B9A3-A27E-3542-9307-C60F908A1EDD}" type="slidenum">
              <a:rPr lang="en-US" smtClean="0"/>
              <a:t>‹#›</a:t>
            </a:fld>
            <a:endParaRPr lang="en-US"/>
          </a:p>
        </p:txBody>
      </p:sp>
    </p:spTree>
    <p:extLst>
      <p:ext uri="{BB962C8B-B14F-4D97-AF65-F5344CB8AC3E}">
        <p14:creationId xmlns:p14="http://schemas.microsoft.com/office/powerpoint/2010/main" val="22420797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Adam is always playing different games meaning that they are usually new to him and failure is a consistent part of that.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 has a </a:t>
            </a:r>
            <a:r>
              <a:rPr lang="en-US" sz="1200" b="1" u="sng" kern="1200" dirty="0">
                <a:solidFill>
                  <a:schemeClr val="tx1"/>
                </a:solidFill>
                <a:effectLst/>
                <a:latin typeface="+mn-lt"/>
                <a:ea typeface="+mn-ea"/>
                <a:cs typeface="+mn-cs"/>
              </a:rPr>
              <a:t>broad repertoire of skills</a:t>
            </a:r>
            <a:r>
              <a:rPr lang="en-US" sz="1200" b="1" kern="1200" dirty="0">
                <a:solidFill>
                  <a:schemeClr val="tx1"/>
                </a:solidFill>
                <a:effectLst/>
                <a:latin typeface="+mn-lt"/>
                <a:ea typeface="+mn-ea"/>
                <a:cs typeface="+mn-cs"/>
              </a:rPr>
              <a:t>- during this time period he’s played the JPRG </a:t>
            </a:r>
            <a:r>
              <a:rPr lang="en-US" sz="1200" b="1" i="1" kern="1200" dirty="0">
                <a:solidFill>
                  <a:schemeClr val="tx1"/>
                </a:solidFill>
                <a:effectLst/>
                <a:latin typeface="+mn-lt"/>
                <a:ea typeface="+mn-ea"/>
                <a:cs typeface="+mn-cs"/>
              </a:rPr>
              <a:t>Persona 4,</a:t>
            </a:r>
            <a:r>
              <a:rPr lang="en-US" sz="1200" b="1" kern="1200" dirty="0">
                <a:solidFill>
                  <a:schemeClr val="tx1"/>
                </a:solidFill>
                <a:effectLst/>
                <a:latin typeface="+mn-lt"/>
                <a:ea typeface="+mn-ea"/>
                <a:cs typeface="+mn-cs"/>
              </a:rPr>
              <a:t> the re-mastered FPS </a:t>
            </a:r>
            <a:r>
              <a:rPr lang="en-US" sz="1200" b="1" i="1" kern="1200" dirty="0">
                <a:solidFill>
                  <a:schemeClr val="tx1"/>
                </a:solidFill>
                <a:effectLst/>
                <a:latin typeface="+mn-lt"/>
                <a:ea typeface="+mn-ea"/>
                <a:cs typeface="+mn-cs"/>
              </a:rPr>
              <a:t>Doom</a:t>
            </a:r>
            <a:r>
              <a:rPr lang="en-US" sz="1200" b="1" kern="1200" dirty="0">
                <a:solidFill>
                  <a:schemeClr val="tx1"/>
                </a:solidFill>
                <a:effectLst/>
                <a:latin typeface="+mn-lt"/>
                <a:ea typeface="+mn-ea"/>
                <a:cs typeface="+mn-cs"/>
              </a:rPr>
              <a:t>, the 2D puzzle </a:t>
            </a:r>
            <a:r>
              <a:rPr lang="en-US" sz="1200" b="1" kern="1200" dirty="0" err="1">
                <a:solidFill>
                  <a:schemeClr val="tx1"/>
                </a:solidFill>
                <a:effectLst/>
                <a:latin typeface="+mn-lt"/>
                <a:ea typeface="+mn-ea"/>
                <a:cs typeface="+mn-cs"/>
              </a:rPr>
              <a:t>platformer</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INSIDE, </a:t>
            </a:r>
            <a:r>
              <a:rPr lang="en-US" sz="1200" b="1" kern="1200" dirty="0">
                <a:solidFill>
                  <a:schemeClr val="tx1"/>
                </a:solidFill>
                <a:effectLst/>
                <a:latin typeface="+mn-lt"/>
                <a:ea typeface="+mn-ea"/>
                <a:cs typeface="+mn-cs"/>
              </a:rPr>
              <a:t>and the shooter/adventure game </a:t>
            </a:r>
            <a:r>
              <a:rPr lang="en-US" sz="1200" b="1" i="1" kern="1200" dirty="0">
                <a:solidFill>
                  <a:schemeClr val="tx1"/>
                </a:solidFill>
                <a:effectLst/>
                <a:latin typeface="+mn-lt"/>
                <a:ea typeface="+mn-ea"/>
                <a:cs typeface="+mn-cs"/>
              </a:rPr>
              <a:t>Spec Ops: The Line</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WHEN HE RUNS INTO AREAS OR CHALLENGES THAT REQUIRE MORE THAN ONE PASS, HE OFTEN BECOMES ANALYTICAL IN HOW HE APPROACHES THINGS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During one boss battle in Doom, he told the audience “we’re </a:t>
            </a:r>
            <a:r>
              <a:rPr lang="en-US" sz="1200" kern="1200" dirty="0" err="1">
                <a:solidFill>
                  <a:schemeClr val="tx1"/>
                </a:solidFill>
                <a:effectLst/>
                <a:latin typeface="+mn-lt"/>
                <a:ea typeface="+mn-ea"/>
                <a:cs typeface="+mn-cs"/>
              </a:rPr>
              <a:t>gonna</a:t>
            </a:r>
            <a:r>
              <a:rPr lang="en-US" sz="1200" kern="1200" dirty="0">
                <a:solidFill>
                  <a:schemeClr val="tx1"/>
                </a:solidFill>
                <a:effectLst/>
                <a:latin typeface="+mn-lt"/>
                <a:ea typeface="+mn-ea"/>
                <a:cs typeface="+mn-cs"/>
              </a:rPr>
              <a:t> throw the first couple” of fights, to see what patterns emerged and how to be successful. After one or two attempts, as he died and reloaded he explained “that’s the thing I’m </a:t>
            </a:r>
            <a:r>
              <a:rPr lang="en-US" sz="1200" kern="1200" dirty="0" err="1">
                <a:solidFill>
                  <a:schemeClr val="tx1"/>
                </a:solidFill>
                <a:effectLst/>
                <a:latin typeface="+mn-lt"/>
                <a:ea typeface="+mn-ea"/>
                <a:cs typeface="+mn-cs"/>
              </a:rPr>
              <a:t>gonna</a:t>
            </a:r>
            <a:r>
              <a:rPr lang="en-US" sz="1200" kern="1200" dirty="0">
                <a:solidFill>
                  <a:schemeClr val="tx1"/>
                </a:solidFill>
                <a:effectLst/>
                <a:latin typeface="+mn-lt"/>
                <a:ea typeface="+mn-ea"/>
                <a:cs typeface="+mn-cs"/>
              </a:rPr>
              <a:t> have to learn how to avoid” about a particular move made by the boss. In keeping with Adam’s generally low-key approach to failure during his gameplay, his community likewise doesn’t focus on it very much. </a:t>
            </a:r>
            <a:r>
              <a:rPr lang="en-US" sz="1200" u="sng" kern="1200" dirty="0">
                <a:solidFill>
                  <a:schemeClr val="tx1"/>
                </a:solidFill>
                <a:effectLst/>
                <a:latin typeface="+mn-lt"/>
                <a:ea typeface="+mn-ea"/>
                <a:cs typeface="+mn-cs"/>
              </a:rPr>
              <a:t>During the </a:t>
            </a:r>
            <a:r>
              <a:rPr lang="en-US" sz="1200" i="1" u="sng" kern="1200" dirty="0">
                <a:solidFill>
                  <a:schemeClr val="tx1"/>
                </a:solidFill>
                <a:effectLst/>
                <a:latin typeface="+mn-lt"/>
                <a:ea typeface="+mn-ea"/>
                <a:cs typeface="+mn-cs"/>
              </a:rPr>
              <a:t>Doom</a:t>
            </a:r>
            <a:r>
              <a:rPr lang="en-US" sz="1200" u="sng" kern="1200" dirty="0">
                <a:solidFill>
                  <a:schemeClr val="tx1"/>
                </a:solidFill>
                <a:effectLst/>
                <a:latin typeface="+mn-lt"/>
                <a:ea typeface="+mn-ea"/>
                <a:cs typeface="+mn-cs"/>
              </a:rPr>
              <a:t> stream one commenter stated “Hey Adam I love how chill you are while dying repeatedly.” </a:t>
            </a:r>
            <a:r>
              <a:rPr lang="en-US" sz="1200" kern="1200" dirty="0">
                <a:solidFill>
                  <a:schemeClr val="tx1"/>
                </a:solidFill>
                <a:effectLst/>
                <a:latin typeface="+mn-lt"/>
                <a:ea typeface="+mn-ea"/>
                <a:cs typeface="+mn-cs"/>
              </a:rPr>
              <a:t>Other comments are more supportive in general, offering basic statements like </a:t>
            </a:r>
            <a:r>
              <a:rPr lang="en-US" sz="1200" u="sng" kern="1200" dirty="0">
                <a:solidFill>
                  <a:schemeClr val="tx1"/>
                </a:solidFill>
                <a:effectLst/>
                <a:latin typeface="+mn-lt"/>
                <a:ea typeface="+mn-ea"/>
                <a:cs typeface="+mn-cs"/>
              </a:rPr>
              <a:t>“you can do it Adam!” or giving advice such as “why not use the G-cannon?”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FAILURE</a:t>
            </a:r>
            <a:r>
              <a:rPr lang="en-US" sz="1200" b="1" kern="1200" baseline="0" dirty="0" smtClean="0">
                <a:solidFill>
                  <a:schemeClr val="tx1"/>
                </a:solidFill>
                <a:effectLst/>
                <a:latin typeface="+mn-lt"/>
                <a:ea typeface="+mn-ea"/>
                <a:cs typeface="+mn-cs"/>
              </a:rPr>
              <a:t> REACTIONS ARE ALSO INFLUENCED BY A GAME’S MECHANICS AND FICTION.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day after playing </a:t>
            </a:r>
            <a:r>
              <a:rPr lang="en-US" sz="1200" i="1" kern="1200" dirty="0">
                <a:solidFill>
                  <a:schemeClr val="tx1"/>
                </a:solidFill>
                <a:effectLst/>
                <a:latin typeface="+mn-lt"/>
                <a:ea typeface="+mn-ea"/>
                <a:cs typeface="+mn-cs"/>
              </a:rPr>
              <a:t>Doom </a:t>
            </a:r>
            <a:r>
              <a:rPr lang="en-US" sz="1200" kern="1200" dirty="0">
                <a:solidFill>
                  <a:schemeClr val="tx1"/>
                </a:solidFill>
                <a:effectLst/>
                <a:latin typeface="+mn-lt"/>
                <a:ea typeface="+mn-ea"/>
                <a:cs typeface="+mn-cs"/>
              </a:rPr>
              <a:t>Adam switched to </a:t>
            </a:r>
            <a:r>
              <a:rPr lang="en-US" sz="1200" i="1" kern="1200" dirty="0">
                <a:solidFill>
                  <a:schemeClr val="tx1"/>
                </a:solidFill>
                <a:effectLst/>
                <a:latin typeface="+mn-lt"/>
                <a:ea typeface="+mn-ea"/>
                <a:cs typeface="+mn-cs"/>
              </a:rPr>
              <a:t>INSIDE, </a:t>
            </a:r>
            <a:r>
              <a:rPr lang="en-US" sz="1200" kern="1200" dirty="0">
                <a:solidFill>
                  <a:schemeClr val="tx1"/>
                </a:solidFill>
                <a:effectLst/>
                <a:latin typeface="+mn-lt"/>
                <a:ea typeface="+mn-ea"/>
                <a:cs typeface="+mn-cs"/>
              </a:rPr>
              <a:t>made by the creators of the critical hit </a:t>
            </a:r>
            <a:r>
              <a:rPr lang="en-US" sz="1200" i="1" kern="1200" dirty="0">
                <a:solidFill>
                  <a:schemeClr val="tx1"/>
                </a:solidFill>
                <a:effectLst/>
                <a:latin typeface="+mn-lt"/>
                <a:ea typeface="+mn-ea"/>
                <a:cs typeface="+mn-cs"/>
              </a:rPr>
              <a:t>Limbo. </a:t>
            </a:r>
            <a:r>
              <a:rPr lang="en-US" sz="1200" kern="1200" dirty="0">
                <a:solidFill>
                  <a:schemeClr val="tx1"/>
                </a:solidFill>
                <a:effectLst/>
                <a:latin typeface="+mn-lt"/>
                <a:ea typeface="+mn-ea"/>
                <a:cs typeface="+mn-cs"/>
              </a:rPr>
              <a:t>The Steam description for the game states only “Hunted and alone, a boy finds himself drawn into the center of a dark project.” The game begins by thrusting the player into the role of a small boy, who is apparently trying to escape from someone or something. The player must figure out how to move, what is possible, and how puzzles work, all while fleeing some unknown other. During Adam’s stream he consistently verbalized how he was thinking about the game’s design, and what it pushed him to do or consider as a possible action. </a:t>
            </a:r>
            <a:r>
              <a:rPr lang="en-US" sz="1200" u="sng" kern="1200" dirty="0">
                <a:solidFill>
                  <a:schemeClr val="tx1"/>
                </a:solidFill>
                <a:effectLst/>
                <a:latin typeface="+mn-lt"/>
                <a:ea typeface="+mn-ea"/>
                <a:cs typeface="+mn-cs"/>
              </a:rPr>
              <a:t>Because he was constantly exploring the boundaries of what was possible, death was another constant. </a:t>
            </a:r>
            <a:r>
              <a:rPr lang="en-US" sz="1200" kern="1200" dirty="0">
                <a:solidFill>
                  <a:schemeClr val="tx1"/>
                </a:solidFill>
                <a:effectLst/>
                <a:latin typeface="+mn-lt"/>
                <a:ea typeface="+mn-ea"/>
                <a:cs typeface="+mn-cs"/>
              </a:rPr>
              <a:t>Each time his avatar died, he would talk about what else he had learned about the possibility space of the game. </a:t>
            </a:r>
            <a:r>
              <a:rPr lang="en-US" sz="1200" u="sng" kern="1200" dirty="0">
                <a:solidFill>
                  <a:schemeClr val="tx1"/>
                </a:solidFill>
                <a:effectLst/>
                <a:latin typeface="+mn-lt"/>
                <a:ea typeface="+mn-ea"/>
                <a:cs typeface="+mn-cs"/>
              </a:rPr>
              <a:t>Adam explained to his viewers that “we are learning as much about the game by dying, than from exploring around.” </a:t>
            </a:r>
            <a:r>
              <a:rPr lang="en-US" sz="1200" kern="1200" dirty="0">
                <a:solidFill>
                  <a:schemeClr val="tx1"/>
                </a:solidFill>
                <a:effectLst/>
                <a:latin typeface="+mn-lt"/>
                <a:ea typeface="+mn-ea"/>
                <a:cs typeface="+mn-cs"/>
              </a:rPr>
              <a:t>Adam’s audience was here again supportive of his efforts, and likewise interested in seeing what was possible – or not- in the game space. One area of tension that did emerge was as the game continued and Adam encountered a difficult water-based puzzle, and kept dying. Some members of the community began offering hints for how to proceed, yet others, including mods, called </a:t>
            </a:r>
            <a:r>
              <a:rPr lang="en-US" sz="1200" u="sng" kern="1200" dirty="0">
                <a:solidFill>
                  <a:schemeClr val="tx1"/>
                </a:solidFill>
                <a:effectLst/>
                <a:latin typeface="+mn-lt"/>
                <a:ea typeface="+mn-ea"/>
                <a:cs typeface="+mn-cs"/>
              </a:rPr>
              <a:t>for “no </a:t>
            </a:r>
            <a:r>
              <a:rPr lang="en-US" sz="1200" u="sng" kern="1200" dirty="0" err="1">
                <a:solidFill>
                  <a:schemeClr val="tx1"/>
                </a:solidFill>
                <a:effectLst/>
                <a:latin typeface="+mn-lt"/>
                <a:ea typeface="+mn-ea"/>
                <a:cs typeface="+mn-cs"/>
              </a:rPr>
              <a:t>backseating</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“don’t spoil this for him, chat.</a:t>
            </a:r>
            <a:r>
              <a:rPr lang="en-US" sz="1200" kern="1200" dirty="0">
                <a:solidFill>
                  <a:schemeClr val="tx1"/>
                </a:solidFill>
                <a:effectLst/>
                <a:latin typeface="+mn-lt"/>
                <a:ea typeface="+mn-ea"/>
                <a:cs typeface="+mn-cs"/>
              </a:rPr>
              <a:t>” Commenters here were likely responding to a couple of different urges – the idea of helping someone through a tricky part (and displaying their own gaming capital in the process) and the desire to move forward in the game and see more of it. Yet as the mods stated, Adam wanted to figure out puzzles on his own – getting advice from others would be cheating – and so failure would need to be tolerated, at least a ‘reasonable’ amount of it.</a:t>
            </a:r>
          </a:p>
          <a:p>
            <a:r>
              <a:rPr lang="en-US" sz="1200" kern="1200" dirty="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 DIFFERENT TONE TO HOW FAILURE/AVATAR DEATH WAS TALKED ABOUT….</a:t>
            </a:r>
          </a:p>
          <a:p>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made this particular game and stream interesting was the avatar and fiction of the game- </a:t>
            </a:r>
            <a:r>
              <a:rPr lang="en-US" sz="1200" u="sng" kern="1200" dirty="0">
                <a:solidFill>
                  <a:schemeClr val="tx1"/>
                </a:solidFill>
                <a:effectLst/>
                <a:latin typeface="+mn-lt"/>
                <a:ea typeface="+mn-ea"/>
                <a:cs typeface="+mn-cs"/>
              </a:rPr>
              <a:t>Adam controlled a young, unnamed boy very limited in his abilities</a:t>
            </a:r>
            <a:r>
              <a:rPr lang="en-US" sz="1200" kern="1200" dirty="0">
                <a:solidFill>
                  <a:schemeClr val="tx1"/>
                </a:solidFill>
                <a:effectLst/>
                <a:latin typeface="+mn-lt"/>
                <a:ea typeface="+mn-ea"/>
                <a:cs typeface="+mn-cs"/>
              </a:rPr>
              <a:t>, at least compared with other videogame characters. Just as Adam often included his community in his gameplay – using ‘we’ instead of ‘I’ to make viewers feel part of the action, he also would move between referring to himself as the driver of the action, and ‘the kid’ as the drive. So he would refer to his progress in the first person: “I died” and “one of the most uncomfortable things I’ve had to do in a videogame” as well as through the third person avatar: “c’mon kid” </a:t>
            </a:r>
            <a:r>
              <a:rPr lang="en-US" sz="1200" u="sng" kern="1200" dirty="0">
                <a:solidFill>
                  <a:schemeClr val="tx1"/>
                </a:solidFill>
                <a:effectLst/>
                <a:latin typeface="+mn-lt"/>
                <a:ea typeface="+mn-ea"/>
                <a:cs typeface="+mn-cs"/>
              </a:rPr>
              <a:t>“way to go, kid” and “I’m </a:t>
            </a:r>
            <a:r>
              <a:rPr lang="en-US" sz="1200" u="sng" kern="1200" dirty="0" err="1">
                <a:solidFill>
                  <a:schemeClr val="tx1"/>
                </a:solidFill>
                <a:effectLst/>
                <a:latin typeface="+mn-lt"/>
                <a:ea typeface="+mn-ea"/>
                <a:cs typeface="+mn-cs"/>
              </a:rPr>
              <a:t>gonna</a:t>
            </a:r>
            <a:r>
              <a:rPr lang="en-US" sz="1200" u="sng" kern="1200" dirty="0">
                <a:solidFill>
                  <a:schemeClr val="tx1"/>
                </a:solidFill>
                <a:effectLst/>
                <a:latin typeface="+mn-lt"/>
                <a:ea typeface="+mn-ea"/>
                <a:cs typeface="+mn-cs"/>
              </a:rPr>
              <a:t> die. Go kid! Get to the surface</a:t>
            </a:r>
            <a:r>
              <a:rPr lang="en-US" sz="1200" kern="1200" dirty="0">
                <a:solidFill>
                  <a:schemeClr val="tx1"/>
                </a:solidFill>
                <a:effectLst/>
                <a:latin typeface="+mn-lt"/>
                <a:ea typeface="+mn-ea"/>
                <a:cs typeface="+mn-cs"/>
              </a:rPr>
              <a:t>!” The audience followed his lead, acknowledging that Adam was the player, but that ‘the kid’ was the central character. So when Adam failed by letting the child avatar fall and die in one puzzle, not only did the community respond with typical comments addressing Adam or the game in general, like </a:t>
            </a:r>
            <a:r>
              <a:rPr lang="en-US" sz="1200" u="sng" kern="1200" dirty="0">
                <a:solidFill>
                  <a:schemeClr val="tx1"/>
                </a:solidFill>
                <a:effectLst/>
                <a:latin typeface="+mn-lt"/>
                <a:ea typeface="+mn-ea"/>
                <a:cs typeface="+mn-cs"/>
              </a:rPr>
              <a:t>LOL, RIP, </a:t>
            </a:r>
            <a:r>
              <a:rPr lang="en-US" sz="1200" u="sng" kern="1200" dirty="0" err="1">
                <a:solidFill>
                  <a:schemeClr val="tx1"/>
                </a:solidFill>
                <a:effectLst/>
                <a:latin typeface="+mn-lt"/>
                <a:ea typeface="+mn-ea"/>
                <a:cs typeface="+mn-cs"/>
              </a:rPr>
              <a:t>rofl</a:t>
            </a:r>
            <a:r>
              <a:rPr lang="en-US" sz="1200" u="sng" kern="1200" dirty="0">
                <a:solidFill>
                  <a:schemeClr val="tx1"/>
                </a:solidFill>
                <a:effectLst/>
                <a:latin typeface="+mn-lt"/>
                <a:ea typeface="+mn-ea"/>
                <a:cs typeface="+mn-cs"/>
              </a:rPr>
              <a:t>, or ‘goodness,’ they also responded with  “Adam stop tormenting the kid.” The </a:t>
            </a:r>
            <a:r>
              <a:rPr lang="en-US" sz="1200" kern="1200" dirty="0">
                <a:solidFill>
                  <a:schemeClr val="tx1"/>
                </a:solidFill>
                <a:effectLst/>
                <a:latin typeface="+mn-lt"/>
                <a:ea typeface="+mn-ea"/>
                <a:cs typeface="+mn-cs"/>
              </a:rPr>
              <a:t>tone of the comments took on a particular quality due to the fragility of the child-avatar being played, with commenters expressing more discomfort when the kid died or failed, than when game enemies, including zombies were killed, even if that happened in gruesome fashion. </a:t>
            </a:r>
            <a:r>
              <a:rPr lang="en-US" sz="1200" b="1" kern="1200" dirty="0">
                <a:solidFill>
                  <a:schemeClr val="tx1"/>
                </a:solidFill>
                <a:effectLst/>
                <a:latin typeface="+mn-lt"/>
                <a:ea typeface="+mn-ea"/>
                <a:cs typeface="+mn-cs"/>
              </a:rPr>
              <a:t>Overall failure took on a different tone depending on the game and its fiction – with </a:t>
            </a:r>
            <a:r>
              <a:rPr lang="en-US" sz="1200" b="1" i="1" kern="1200" dirty="0">
                <a:solidFill>
                  <a:schemeClr val="tx1"/>
                </a:solidFill>
                <a:effectLst/>
                <a:latin typeface="+mn-lt"/>
                <a:ea typeface="+mn-ea"/>
                <a:cs typeface="+mn-cs"/>
              </a:rPr>
              <a:t>Doom</a:t>
            </a:r>
            <a:r>
              <a:rPr lang="en-US" sz="1200" b="1"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INSIDE</a:t>
            </a:r>
            <a:r>
              <a:rPr lang="en-US" sz="1200" b="1" kern="1200" dirty="0">
                <a:solidFill>
                  <a:schemeClr val="tx1"/>
                </a:solidFill>
                <a:effectLst/>
                <a:latin typeface="+mn-lt"/>
                <a:ea typeface="+mn-ea"/>
                <a:cs typeface="+mn-cs"/>
              </a:rPr>
              <a:t> providing two very different examples.</a:t>
            </a:r>
          </a:p>
          <a:p>
            <a:r>
              <a:rPr lang="en-US" sz="1200" b="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892B9A3-A27E-3542-9307-C60F908A1EDD}" type="slidenum">
              <a:rPr lang="en-US" smtClean="0"/>
              <a:t>22</a:t>
            </a:fld>
            <a:endParaRPr lang="en-US"/>
          </a:p>
        </p:txBody>
      </p:sp>
    </p:spTree>
    <p:extLst>
      <p:ext uri="{BB962C8B-B14F-4D97-AF65-F5344CB8AC3E}">
        <p14:creationId xmlns:p14="http://schemas.microsoft.com/office/powerpoint/2010/main" val="218553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Kaceytron</a:t>
            </a:r>
            <a:r>
              <a:rPr lang="en-US" sz="1200" kern="1200" dirty="0">
                <a:solidFill>
                  <a:schemeClr val="tx1"/>
                </a:solidFill>
                <a:effectLst/>
                <a:latin typeface="+mn-lt"/>
                <a:ea typeface="+mn-ea"/>
                <a:cs typeface="+mn-cs"/>
              </a:rPr>
              <a:t> began her streaming career focusing on </a:t>
            </a:r>
            <a:r>
              <a:rPr lang="en-US" sz="1200" kern="1200" dirty="0" err="1">
                <a:solidFill>
                  <a:schemeClr val="tx1"/>
                </a:solidFill>
                <a:effectLst/>
                <a:latin typeface="+mn-lt"/>
                <a:ea typeface="+mn-ea"/>
                <a:cs typeface="+mn-cs"/>
              </a:rPr>
              <a:t>eSports</a:t>
            </a:r>
            <a:r>
              <a:rPr lang="en-US" sz="1200" kern="1200" dirty="0">
                <a:solidFill>
                  <a:schemeClr val="tx1"/>
                </a:solidFill>
                <a:effectLst/>
                <a:latin typeface="+mn-lt"/>
                <a:ea typeface="+mn-ea"/>
                <a:cs typeface="+mn-cs"/>
              </a:rPr>
              <a:t> games like </a:t>
            </a:r>
            <a:r>
              <a:rPr lang="en-US" sz="1200" i="1" kern="1200" dirty="0">
                <a:solidFill>
                  <a:schemeClr val="tx1"/>
                </a:solidFill>
                <a:effectLst/>
                <a:latin typeface="+mn-lt"/>
                <a:ea typeface="+mn-ea"/>
                <a:cs typeface="+mn-cs"/>
              </a:rPr>
              <a:t>League of Legends</a:t>
            </a:r>
            <a:r>
              <a:rPr lang="en-US" sz="1200" kern="1200" dirty="0">
                <a:solidFill>
                  <a:schemeClr val="tx1"/>
                </a:solidFill>
                <a:effectLst/>
                <a:latin typeface="+mn-lt"/>
                <a:ea typeface="+mn-ea"/>
                <a:cs typeface="+mn-cs"/>
              </a:rPr>
              <a:t> as well as </a:t>
            </a:r>
            <a:r>
              <a:rPr lang="en-US" sz="1200" i="1" kern="1200" dirty="0">
                <a:solidFill>
                  <a:schemeClr val="tx1"/>
                </a:solidFill>
                <a:effectLst/>
                <a:latin typeface="+mn-lt"/>
                <a:ea typeface="+mn-ea"/>
                <a:cs typeface="+mn-cs"/>
              </a:rPr>
              <a:t>War of </a:t>
            </a:r>
            <a:r>
              <a:rPr lang="en-US" sz="1200" i="1" kern="1200" dirty="0" err="1">
                <a:solidFill>
                  <a:schemeClr val="tx1"/>
                </a:solidFill>
                <a:effectLst/>
                <a:latin typeface="+mn-lt"/>
                <a:ea typeface="+mn-ea"/>
                <a:cs typeface="+mn-cs"/>
              </a:rPr>
              <a:t>Warcraft</a:t>
            </a:r>
            <a:r>
              <a:rPr lang="en-US" sz="1200" kern="1200" dirty="0">
                <a:solidFill>
                  <a:schemeClr val="tx1"/>
                </a:solidFill>
                <a:effectLst/>
                <a:latin typeface="+mn-lt"/>
                <a:ea typeface="+mn-ea"/>
                <a:cs typeface="+mn-cs"/>
              </a:rPr>
              <a:t>, but has more recently become a variety streamer, playing a diversity of games that are single as well as </a:t>
            </a:r>
            <a:r>
              <a:rPr lang="en-US" sz="1200" kern="1200" dirty="0" smtClean="0">
                <a:solidFill>
                  <a:schemeClr val="tx1"/>
                </a:solidFill>
                <a:effectLst/>
                <a:latin typeface="+mn-lt"/>
                <a:ea typeface="+mn-ea"/>
                <a:cs typeface="+mn-cs"/>
              </a:rPr>
              <a:t>multiplayer. </a:t>
            </a:r>
            <a:r>
              <a:rPr lang="en-US" sz="1200" b="1" kern="1200" dirty="0" smtClean="0">
                <a:solidFill>
                  <a:schemeClr val="tx1"/>
                </a:solidFill>
                <a:effectLst/>
                <a:latin typeface="+mn-lt"/>
                <a:ea typeface="+mn-ea"/>
                <a:cs typeface="+mn-cs"/>
              </a:rPr>
              <a:t>KACEYTRON IS ALSO A CONTROVERSIAL FIGURE IN THE LIVE STREAMING UNIVERSE, DUE TO HER POSITIONING AS A ‘BOOB STREAMER’ WHO WEARS LOW CUT SHIRTS WHILE PLAYING (ALONGSIDE BELCHING, CHEWING WITH HER MOUTH OPEN, AND SWEARING CONSTANTLY) AND HER FREQUENT TWEETS AND COMMENTS ABOUT HOW TOUGH IT IS TO BE A ‘GIRL GAMER’ IN THE CONTEMPORARY ENVIRONMENT. </a:t>
            </a:r>
            <a:r>
              <a:rPr lang="en-US" sz="1200" kern="1200" dirty="0" err="1">
                <a:solidFill>
                  <a:schemeClr val="tx1"/>
                </a:solidFill>
                <a:effectLst/>
                <a:latin typeface="+mn-lt"/>
                <a:ea typeface="+mn-ea"/>
                <a:cs typeface="+mn-cs"/>
              </a:rPr>
              <a:t>Kaceytron</a:t>
            </a:r>
            <a:r>
              <a:rPr lang="en-US" sz="1200" kern="1200" dirty="0">
                <a:solidFill>
                  <a:schemeClr val="tx1"/>
                </a:solidFill>
                <a:effectLst/>
                <a:latin typeface="+mn-lt"/>
                <a:ea typeface="+mn-ea"/>
                <a:cs typeface="+mn-cs"/>
              </a:rPr>
              <a:t> plays against that stereotype in interesting ways (Consalvo, forthcoming) but in this context, failure plays a key role in </a:t>
            </a:r>
            <a:r>
              <a:rPr lang="en-US" sz="1200" kern="1200" dirty="0" err="1">
                <a:solidFill>
                  <a:schemeClr val="tx1"/>
                </a:solidFill>
                <a:effectLst/>
                <a:latin typeface="+mn-lt"/>
                <a:ea typeface="+mn-ea"/>
                <a:cs typeface="+mn-cs"/>
              </a:rPr>
              <a:t>Kaceytron’s</a:t>
            </a:r>
            <a:r>
              <a:rPr lang="en-US" sz="1200" kern="1200" dirty="0">
                <a:solidFill>
                  <a:schemeClr val="tx1"/>
                </a:solidFill>
                <a:effectLst/>
                <a:latin typeface="+mn-lt"/>
                <a:ea typeface="+mn-ea"/>
                <a:cs typeface="+mn-cs"/>
              </a:rPr>
              <a:t> persona. In many of her streams, </a:t>
            </a:r>
            <a:r>
              <a:rPr lang="en-US" sz="1200" kern="1200" dirty="0" err="1">
                <a:solidFill>
                  <a:schemeClr val="tx1"/>
                </a:solidFill>
                <a:effectLst/>
                <a:latin typeface="+mn-lt"/>
                <a:ea typeface="+mn-ea"/>
                <a:cs typeface="+mn-cs"/>
              </a:rPr>
              <a:t>Kaceytron</a:t>
            </a:r>
            <a:r>
              <a:rPr lang="en-US" sz="1200" kern="1200" dirty="0">
                <a:solidFill>
                  <a:schemeClr val="tx1"/>
                </a:solidFill>
                <a:effectLst/>
                <a:latin typeface="+mn-lt"/>
                <a:ea typeface="+mn-ea"/>
                <a:cs typeface="+mn-cs"/>
              </a:rPr>
              <a:t> proclaims her gaming skill, such as when she announced, “</a:t>
            </a:r>
            <a:r>
              <a:rPr lang="en-US" sz="1200" u="sng" kern="1200" dirty="0">
                <a:solidFill>
                  <a:schemeClr val="tx1"/>
                </a:solidFill>
                <a:effectLst/>
                <a:latin typeface="+mn-lt"/>
                <a:ea typeface="+mn-ea"/>
                <a:cs typeface="+mn-cs"/>
              </a:rPr>
              <a:t>I’m one of the best streamers on </a:t>
            </a:r>
            <a:r>
              <a:rPr lang="en-US" sz="1200" u="sng" kern="1200" dirty="0" err="1">
                <a:solidFill>
                  <a:schemeClr val="tx1"/>
                </a:solidFill>
                <a:effectLst/>
                <a:latin typeface="+mn-lt"/>
                <a:ea typeface="+mn-ea"/>
                <a:cs typeface="+mn-cs"/>
              </a:rPr>
              <a:t>Twitch.tv</a:t>
            </a:r>
            <a:r>
              <a:rPr lang="en-US" sz="1200" u="sng" kern="1200" dirty="0">
                <a:solidFill>
                  <a:schemeClr val="tx1"/>
                </a:solidFill>
                <a:effectLst/>
                <a:latin typeface="+mn-lt"/>
                <a:ea typeface="+mn-ea"/>
                <a:cs typeface="+mn-cs"/>
              </a:rPr>
              <a:t> but sexists won’t admit it because they are sexist.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KACEYTRON REGULARLY PRONOUNCES HER GREAT ABILITIES, HER EXPERIENCE, AND HER ACCOMPLISHMENTS IN GAMING</a:t>
            </a:r>
            <a:r>
              <a:rPr lang="en-US"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Yet </a:t>
            </a:r>
            <a:r>
              <a:rPr lang="en-US" sz="1200" kern="1200" dirty="0">
                <a:solidFill>
                  <a:schemeClr val="tx1"/>
                </a:solidFill>
                <a:effectLst/>
                <a:latin typeface="+mn-lt"/>
                <a:ea typeface="+mn-ea"/>
                <a:cs typeface="+mn-cs"/>
              </a:rPr>
              <a:t>a key contradiction in </a:t>
            </a:r>
            <a:r>
              <a:rPr lang="en-US" sz="1200" kern="1200" dirty="0" err="1">
                <a:solidFill>
                  <a:schemeClr val="tx1"/>
                </a:solidFill>
                <a:effectLst/>
                <a:latin typeface="+mn-lt"/>
                <a:ea typeface="+mn-ea"/>
                <a:cs typeface="+mn-cs"/>
              </a:rPr>
              <a:t>Kaceytron’s</a:t>
            </a:r>
            <a:r>
              <a:rPr lang="en-US" sz="1200" kern="1200" dirty="0">
                <a:solidFill>
                  <a:schemeClr val="tx1"/>
                </a:solidFill>
                <a:effectLst/>
                <a:latin typeface="+mn-lt"/>
                <a:ea typeface="+mn-ea"/>
                <a:cs typeface="+mn-cs"/>
              </a:rPr>
              <a:t> streams </a:t>
            </a:r>
            <a:r>
              <a:rPr lang="en-US" sz="1200" b="1" u="sng" kern="1200" dirty="0">
                <a:solidFill>
                  <a:schemeClr val="tx1"/>
                </a:solidFill>
                <a:effectLst/>
                <a:latin typeface="+mn-lt"/>
                <a:ea typeface="+mn-ea"/>
                <a:cs typeface="+mn-cs"/>
              </a:rPr>
              <a:t>is her regular </a:t>
            </a:r>
            <a:r>
              <a:rPr lang="en-US" sz="1200" b="1" i="1" u="sng" kern="1200" dirty="0">
                <a:solidFill>
                  <a:schemeClr val="tx1"/>
                </a:solidFill>
                <a:effectLst/>
                <a:latin typeface="+mn-lt"/>
                <a:ea typeface="+mn-ea"/>
                <a:cs typeface="+mn-cs"/>
              </a:rPr>
              <a:t>inability</a:t>
            </a:r>
            <a:r>
              <a:rPr lang="en-US" sz="1200" b="1" u="sng" kern="1200" dirty="0">
                <a:solidFill>
                  <a:schemeClr val="tx1"/>
                </a:solidFill>
                <a:effectLst/>
                <a:latin typeface="+mn-lt"/>
                <a:ea typeface="+mn-ea"/>
                <a:cs typeface="+mn-cs"/>
              </a:rPr>
              <a:t> to actually play well</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remarked on by both other players (in multiplayer situations) as well as in her chat stream. For example on July 15 she shared a stream with YouTube gamer Nick </a:t>
            </a:r>
            <a:r>
              <a:rPr lang="en-US" sz="1200" kern="1200" dirty="0" err="1">
                <a:solidFill>
                  <a:schemeClr val="tx1"/>
                </a:solidFill>
                <a:effectLst/>
                <a:latin typeface="+mn-lt"/>
                <a:ea typeface="+mn-ea"/>
                <a:cs typeface="+mn-cs"/>
              </a:rPr>
              <a:t>Bunyun</a:t>
            </a:r>
            <a:r>
              <a:rPr lang="en-US" sz="1200" kern="1200" dirty="0">
                <a:solidFill>
                  <a:schemeClr val="tx1"/>
                </a:solidFill>
                <a:effectLst/>
                <a:latin typeface="+mn-lt"/>
                <a:ea typeface="+mn-ea"/>
                <a:cs typeface="+mn-cs"/>
              </a:rPr>
              <a:t> to play </a:t>
            </a:r>
            <a:r>
              <a:rPr lang="en-US" sz="1200" i="1" kern="1200" dirty="0">
                <a:solidFill>
                  <a:schemeClr val="tx1"/>
                </a:solidFill>
                <a:effectLst/>
                <a:latin typeface="+mn-lt"/>
                <a:ea typeface="+mn-ea"/>
                <a:cs typeface="+mn-cs"/>
              </a:rPr>
              <a:t>Counterstrike: Global Offensive.</a:t>
            </a:r>
            <a:r>
              <a:rPr lang="en-US" sz="1200" kern="1200" dirty="0">
                <a:solidFill>
                  <a:schemeClr val="tx1"/>
                </a:solidFill>
                <a:effectLst/>
                <a:latin typeface="+mn-lt"/>
                <a:ea typeface="+mn-ea"/>
                <a:cs typeface="+mn-cs"/>
              </a:rPr>
              <a:t> As soon as the game began, failure was swift, with her avatar almost immediately shot and killed repeatedly. Undeterred, </a:t>
            </a:r>
            <a:r>
              <a:rPr lang="en-US" sz="1200" kern="1200" dirty="0" err="1">
                <a:solidFill>
                  <a:schemeClr val="tx1"/>
                </a:solidFill>
                <a:effectLst/>
                <a:latin typeface="+mn-lt"/>
                <a:ea typeface="+mn-ea"/>
                <a:cs typeface="+mn-cs"/>
              </a:rPr>
              <a:t>Kaceytron</a:t>
            </a:r>
            <a:r>
              <a:rPr lang="en-US" sz="1200" kern="1200" dirty="0">
                <a:solidFill>
                  <a:schemeClr val="tx1"/>
                </a:solidFill>
                <a:effectLst/>
                <a:latin typeface="+mn-lt"/>
                <a:ea typeface="+mn-ea"/>
                <a:cs typeface="+mn-cs"/>
              </a:rPr>
              <a:t> herself proclaimed the other side to likely be cheating, while her teammate suggested she was going the wrong way, and in other instance that either she couldn’t see or ‘was blind</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CHATTERS WERE LESS FORGIVING – REMARKING, </a:t>
            </a:r>
            <a:r>
              <a:rPr lang="en-US" sz="1200" b="1" u="sng" kern="1200" dirty="0" smtClean="0">
                <a:solidFill>
                  <a:schemeClr val="tx1"/>
                </a:solidFill>
                <a:effectLst/>
                <a:latin typeface="+mn-lt"/>
                <a:ea typeface="+mn-ea"/>
                <a:cs typeface="+mn-cs"/>
              </a:rPr>
              <a:t>“THEY’RE GOOD, YOU’RE NOT” “KILL YOURSELF, PLEASE UNINSTALL” AND “RETARDED AS FUCK” </a:t>
            </a:r>
            <a:r>
              <a:rPr lang="en-US" sz="1200" b="1" kern="1200" dirty="0" smtClean="0">
                <a:solidFill>
                  <a:schemeClr val="tx1"/>
                </a:solidFill>
                <a:effectLst/>
                <a:latin typeface="+mn-lt"/>
                <a:ea typeface="+mn-ea"/>
                <a:cs typeface="+mn-cs"/>
              </a:rPr>
              <a:t>– THE LAST SPAMMED REPEATEDLY.</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Such remarks are some of the tamer ones that </a:t>
            </a:r>
            <a:r>
              <a:rPr lang="en-US" sz="1200" kern="1200" dirty="0" err="1">
                <a:solidFill>
                  <a:schemeClr val="tx1"/>
                </a:solidFill>
                <a:effectLst/>
                <a:latin typeface="+mn-lt"/>
                <a:ea typeface="+mn-ea"/>
                <a:cs typeface="+mn-cs"/>
              </a:rPr>
              <a:t>Kaceytron’s</a:t>
            </a:r>
            <a:r>
              <a:rPr lang="en-US" sz="1200" kern="1200" dirty="0">
                <a:solidFill>
                  <a:schemeClr val="tx1"/>
                </a:solidFill>
                <a:effectLst/>
                <a:latin typeface="+mn-lt"/>
                <a:ea typeface="+mn-ea"/>
                <a:cs typeface="+mn-cs"/>
              </a:rPr>
              <a:t> chat community provides, even from those who are regular subscribers to her stream. Yet she is consistently undeterred by their responses, suggesting “it’s because they don’t like to see girls who are better than them ”or simply telling those who insult her to “shut the fuck 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Indeed failure is a central element of </a:t>
            </a:r>
            <a:r>
              <a:rPr lang="en-US" sz="1200" kern="1200" dirty="0" err="1">
                <a:solidFill>
                  <a:schemeClr val="tx1"/>
                </a:solidFill>
                <a:effectLst/>
                <a:latin typeface="+mn-lt"/>
                <a:ea typeface="+mn-ea"/>
                <a:cs typeface="+mn-cs"/>
              </a:rPr>
              <a:t>Kaceytron’s</a:t>
            </a:r>
            <a:r>
              <a:rPr lang="en-US" sz="1200" kern="1200" dirty="0">
                <a:solidFill>
                  <a:schemeClr val="tx1"/>
                </a:solidFill>
                <a:effectLst/>
                <a:latin typeface="+mn-lt"/>
                <a:ea typeface="+mn-ea"/>
                <a:cs typeface="+mn-cs"/>
              </a:rPr>
              <a:t> stream in a variety of ways – that seem deliberately intentional to engaging her audience and keeping her persona intact</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IN ADDITION TO FAILING AT ACTUAL GAMEPLAY (WHICH PROVOKES HER AUDIENCE AND KEEPS THEM ENTERTAINED BY INSULTING HER FOR A LACK OF SKILL) SHE ALSO FAILS AT PRONUNCIATION – FOR EXAMPLE REGULARLY PRONOUNCING ‘THE META’ AS ‘THE MEET-A’ AND ‘BETA’ AS ‘BEET-A.’ SHE LIKEWISE WILL FAIL TO READ IN-GAME TEXT SPEEDILY ENOUGH TO AVOID ITS DISAPPEARANCE FROM THE SCREEN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provoking </a:t>
            </a:r>
            <a:r>
              <a:rPr lang="en-US" sz="1200" kern="1200" dirty="0">
                <a:solidFill>
                  <a:schemeClr val="tx1"/>
                </a:solidFill>
                <a:effectLst/>
                <a:latin typeface="+mn-lt"/>
                <a:ea typeface="+mn-ea"/>
                <a:cs typeface="+mn-cs"/>
              </a:rPr>
              <a:t>frustration and further taunts from her audience as she then reloads or restarts a game to see it. </a:t>
            </a:r>
            <a:r>
              <a:rPr lang="en-US" sz="1200" u="sng" kern="1200" dirty="0" smtClean="0">
                <a:solidFill>
                  <a:schemeClr val="tx1"/>
                </a:solidFill>
                <a:effectLst/>
                <a:latin typeface="+mn-lt"/>
                <a:ea typeface="+mn-ea"/>
                <a:cs typeface="+mn-cs"/>
              </a:rPr>
              <a:t>KACEYTRON ALSO FAILS TO PLAY GAMES AS INTENDED </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while playing the adventure game </a:t>
            </a:r>
            <a:r>
              <a:rPr lang="en-US" sz="1200" i="1" kern="1200" dirty="0">
                <a:solidFill>
                  <a:schemeClr val="tx1"/>
                </a:solidFill>
                <a:effectLst/>
                <a:latin typeface="+mn-lt"/>
                <a:ea typeface="+mn-ea"/>
                <a:cs typeface="+mn-cs"/>
              </a:rPr>
              <a:t>This is the Police, </a:t>
            </a:r>
            <a:r>
              <a:rPr lang="en-US" sz="1200" kern="1200" dirty="0">
                <a:solidFill>
                  <a:schemeClr val="tx1"/>
                </a:solidFill>
                <a:effectLst/>
                <a:latin typeface="+mn-lt"/>
                <a:ea typeface="+mn-ea"/>
                <a:cs typeface="+mn-cs"/>
              </a:rPr>
              <a:t>she skipped all the game’s </a:t>
            </a:r>
            <a:r>
              <a:rPr lang="en-US" sz="1200" kern="1200" dirty="0" err="1">
                <a:solidFill>
                  <a:schemeClr val="tx1"/>
                </a:solidFill>
                <a:effectLst/>
                <a:latin typeface="+mn-lt"/>
                <a:ea typeface="+mn-ea"/>
                <a:cs typeface="+mn-cs"/>
              </a:rPr>
              <a:t>cutscenes</a:t>
            </a:r>
            <a:r>
              <a:rPr lang="en-US" sz="1200" kern="1200" dirty="0">
                <a:solidFill>
                  <a:schemeClr val="tx1"/>
                </a:solidFill>
                <a:effectLst/>
                <a:latin typeface="+mn-lt"/>
                <a:ea typeface="+mn-ea"/>
                <a:cs typeface="+mn-cs"/>
              </a:rPr>
              <a:t> and refused to read extensive explanatory texts, preferring to focus on gameplay elements like assigning police units to various crimes. Many in chat yelled at her to pay attention to the </a:t>
            </a:r>
            <a:r>
              <a:rPr lang="en-US" sz="1200" kern="1200" dirty="0" err="1">
                <a:solidFill>
                  <a:schemeClr val="tx1"/>
                </a:solidFill>
                <a:effectLst/>
                <a:latin typeface="+mn-lt"/>
                <a:ea typeface="+mn-ea"/>
                <a:cs typeface="+mn-cs"/>
              </a:rPr>
              <a:t>cutscenes</a:t>
            </a:r>
            <a:r>
              <a:rPr lang="en-US" sz="1200" kern="1200" dirty="0">
                <a:solidFill>
                  <a:schemeClr val="tx1"/>
                </a:solidFill>
                <a:effectLst/>
                <a:latin typeface="+mn-lt"/>
                <a:ea typeface="+mn-ea"/>
                <a:cs typeface="+mn-cs"/>
              </a:rPr>
              <a:t> (which were relevant to the unfolding gameplay options), which she had failed to do. And the game eventually punished her for ‘poor performance,’ which the chat responded to with great hilarity, as well as incredulity. Overall, </a:t>
            </a:r>
            <a:r>
              <a:rPr lang="en-US" sz="1200" b="1" u="sng" kern="1200" dirty="0" smtClean="0">
                <a:solidFill>
                  <a:schemeClr val="tx1"/>
                </a:solidFill>
                <a:effectLst/>
                <a:latin typeface="+mn-lt"/>
                <a:ea typeface="+mn-ea"/>
                <a:cs typeface="+mn-cs"/>
              </a:rPr>
              <a:t>KACEYTRON CRAFTS A PERFORMANCE THAT SIMULTANEOUSLY UTILIZES AND DISAVOWS FAILURE. </a:t>
            </a:r>
          </a:p>
          <a:p>
            <a:r>
              <a:rPr lang="en-US" sz="1200" b="1" u="sng" kern="1200" dirty="0" smtClean="0">
                <a:solidFill>
                  <a:schemeClr val="tx1"/>
                </a:solidFill>
                <a:effectLst/>
                <a:latin typeface="+mn-lt"/>
                <a:ea typeface="+mn-ea"/>
                <a:cs typeface="+mn-cs"/>
              </a:rPr>
              <a:t>THAT JUXTAPOSITION KEEPS HER AUDIENCE ENGAGED, AS THEY THEMSELVES TRY – AND FAIL – TO GET KACEYTRON TO ADMIT TO HER POOR PERFORMANCE IN AND THROUGH GAMES.</a:t>
            </a:r>
          </a:p>
          <a:p>
            <a:endParaRPr lang="en-US" dirty="0"/>
          </a:p>
        </p:txBody>
      </p:sp>
      <p:sp>
        <p:nvSpPr>
          <p:cNvPr id="4" name="Slide Number Placeholder 3"/>
          <p:cNvSpPr>
            <a:spLocks noGrp="1"/>
          </p:cNvSpPr>
          <p:nvPr>
            <p:ph type="sldNum" sz="quarter" idx="10"/>
          </p:nvPr>
        </p:nvSpPr>
        <p:spPr/>
        <p:txBody>
          <a:bodyPr/>
          <a:lstStyle/>
          <a:p>
            <a:fld id="{0892B9A3-A27E-3542-9307-C60F908A1EDD}" type="slidenum">
              <a:rPr lang="en-US" smtClean="0"/>
              <a:t>23</a:t>
            </a:fld>
            <a:endParaRPr lang="en-US"/>
          </a:p>
        </p:txBody>
      </p:sp>
    </p:spTree>
    <p:extLst>
      <p:ext uri="{BB962C8B-B14F-4D97-AF65-F5344CB8AC3E}">
        <p14:creationId xmlns:p14="http://schemas.microsoft.com/office/powerpoint/2010/main" val="44261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Clara </a:t>
            </a:r>
            <a:r>
              <a:rPr lang="en-CA" sz="1200" kern="1200" dirty="0">
                <a:solidFill>
                  <a:schemeClr val="tx1"/>
                </a:solidFill>
                <a:effectLst/>
                <a:latin typeface="+mn-lt"/>
                <a:ea typeface="+mn-ea"/>
                <a:cs typeface="+mn-cs"/>
              </a:rPr>
              <a:t>specifically looks at indie games. From my observations she played several puzzle platformers and experimental text/exploration games. Through these games she demonstrated two forms of failure that elicit typical responses from Clara and her audience – accidental failure and purposeful experimentation. </a:t>
            </a:r>
          </a:p>
          <a:p>
            <a:r>
              <a:rPr lang="en-CA" sz="1200" kern="1200" dirty="0">
                <a:solidFill>
                  <a:schemeClr val="tx1"/>
                </a:solidFill>
                <a:effectLst/>
                <a:latin typeface="+mn-lt"/>
                <a:ea typeface="+mn-ea"/>
                <a:cs typeface="+mn-cs"/>
              </a:rPr>
              <a:t>Accidental failure is exactly what you would imagine, it refers to any moment where she fails despite any attempt to succeed. This form of failure is performed very dramatically – during high stress moments she will express her anxiety through repetitive comments expressing confusion or exasperation. For example, screaming “what is going? What is happening?” over and over, or using other imaginative swears at length.</a:t>
            </a:r>
          </a:p>
          <a:p>
            <a:r>
              <a:rPr lang="en-CA" sz="1200" kern="1200" dirty="0">
                <a:solidFill>
                  <a:schemeClr val="tx1"/>
                </a:solidFill>
                <a:effectLst/>
                <a:latin typeface="+mn-lt"/>
                <a:ea typeface="+mn-ea"/>
                <a:cs typeface="+mn-cs"/>
              </a:rPr>
              <a:t>The audience usually either showed support through kind commentary and advice, or playful mockery. In these moments, advice was generally not received as a positive response, because she has very strict rules about spoilers and backseat gaming—despite what she actually says on stream when she is screaming and confused, she and her moderators are quick to purge any potentially spoiler-like comments. Playful mockery, often expressed through sarcastic comments or use of emotes, is generally accepted and reinforced by Clara’s own self deprecating commentary on her skill and abilities; however, I found that those who commented in such a way excessively were called out by Clara and the community for their negativity. In a way, in the context of Clara’s stream, some playful mockery engages a positive participatory chat, however in excess broke down the accepted relationship between humour and failure within her community.</a:t>
            </a:r>
          </a:p>
          <a:p>
            <a:r>
              <a:rPr lang="en-CA" sz="1200" kern="1200" dirty="0">
                <a:solidFill>
                  <a:schemeClr val="tx1"/>
                </a:solidFill>
                <a:effectLst/>
                <a:latin typeface="+mn-lt"/>
                <a:ea typeface="+mn-ea"/>
                <a:cs typeface="+mn-cs"/>
              </a:rPr>
              <a:t>In addition to accidental failure, Clara will often use failure in game as an opportunity to investigate the consequences of actions, like jumping into a hole, or walking up to something suspicious; simply anytime the game is being explicit in saying don’t do something, she would happily do it to see what happens. So her approach is very positive, and it is often accompanied by laughter regardless of the results. These moments of experimentation are fairly frequent, so the audience doesn’t always respond, but when they do it is often reflective (as in they also find it very funny) or it sparks a critique on the game rather than Clara’s purposeful failure.</a:t>
            </a:r>
          </a:p>
          <a:p>
            <a:r>
              <a:rPr lang="en-CA" sz="1200" kern="1200" dirty="0">
                <a:solidFill>
                  <a:schemeClr val="tx1"/>
                </a:solidFill>
                <a:effectLst/>
                <a:latin typeface="+mn-lt"/>
                <a:ea typeface="+mn-ea"/>
                <a:cs typeface="+mn-cs"/>
              </a:rPr>
              <a:t>For Clara, both accidental moments of failure and purposeful experimentation foster participation and engagement with the stream content, even if it is at the expense of her character or perceived skill (whether that be through her own self-deprecation or the playful mockery).</a:t>
            </a:r>
          </a:p>
          <a:p>
            <a:endParaRPr lang="en-CA" dirty="0"/>
          </a:p>
        </p:txBody>
      </p:sp>
      <p:sp>
        <p:nvSpPr>
          <p:cNvPr id="4" name="Slide Number Placeholder 3"/>
          <p:cNvSpPr>
            <a:spLocks noGrp="1"/>
          </p:cNvSpPr>
          <p:nvPr>
            <p:ph type="sldNum" sz="quarter" idx="10"/>
          </p:nvPr>
        </p:nvSpPr>
        <p:spPr/>
        <p:txBody>
          <a:bodyPr/>
          <a:lstStyle/>
          <a:p>
            <a:fld id="{0892B9A3-A27E-3542-9307-C60F908A1EDD}" type="slidenum">
              <a:rPr lang="en-US" smtClean="0"/>
              <a:t>24</a:t>
            </a:fld>
            <a:endParaRPr lang="en-US"/>
          </a:p>
        </p:txBody>
      </p:sp>
    </p:spTree>
    <p:extLst>
      <p:ext uri="{BB962C8B-B14F-4D97-AF65-F5344CB8AC3E}">
        <p14:creationId xmlns:p14="http://schemas.microsoft.com/office/powerpoint/2010/main" val="244284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err="1">
                <a:solidFill>
                  <a:schemeClr val="tx1"/>
                </a:solidFill>
                <a:effectLst/>
                <a:latin typeface="+mn-lt"/>
                <a:ea typeface="+mn-ea"/>
                <a:cs typeface="+mn-cs"/>
              </a:rPr>
              <a:t>Brownman</a:t>
            </a:r>
            <a:r>
              <a:rPr lang="en-CA" sz="1200" kern="1200" dirty="0">
                <a:solidFill>
                  <a:schemeClr val="tx1"/>
                </a:solidFill>
                <a:effectLst/>
                <a:latin typeface="+mn-lt"/>
                <a:ea typeface="+mn-ea"/>
                <a:cs typeface="+mn-cs"/>
              </a:rPr>
              <a:t>, otherwise known by his real name Ray Narvaez Jr., is a little unique as he had an online persona creating recorded game content before he became a live streamer. Because of this, his community was able to start off significantly larger than most beginner streamers, as he carried them over from his previous community. Because of this his streaming persona is much like it was when he created recorded content before. He was well known as a “dirty </a:t>
            </a:r>
            <a:r>
              <a:rPr lang="en-CA" sz="1200" kern="1200" dirty="0" err="1">
                <a:solidFill>
                  <a:schemeClr val="tx1"/>
                </a:solidFill>
                <a:effectLst/>
                <a:latin typeface="+mn-lt"/>
                <a:ea typeface="+mn-ea"/>
                <a:cs typeface="+mn-cs"/>
              </a:rPr>
              <a:t>meme’r</a:t>
            </a:r>
            <a:r>
              <a:rPr lang="en-CA" sz="1200" kern="1200" dirty="0">
                <a:solidFill>
                  <a:schemeClr val="tx1"/>
                </a:solidFill>
                <a:effectLst/>
                <a:latin typeface="+mn-lt"/>
                <a:ea typeface="+mn-ea"/>
                <a:cs typeface="+mn-cs"/>
              </a:rPr>
              <a:t>” as he calls it, consistent in his use of memes and repeated catch phrases—and this kind of humour directly informs how he and his viewers respond to failure.</a:t>
            </a:r>
          </a:p>
          <a:p>
            <a:r>
              <a:rPr lang="en-CA" sz="1200" kern="1200" dirty="0">
                <a:solidFill>
                  <a:schemeClr val="tx1"/>
                </a:solidFill>
                <a:effectLst/>
                <a:latin typeface="+mn-lt"/>
                <a:ea typeface="+mn-ea"/>
                <a:cs typeface="+mn-cs"/>
              </a:rPr>
              <a:t>His humour is very blunt and sarcastic, so when he fails his reactions are often just as dry. For example, when succeeding after several failed attempts at something, he would often say First Try very unenthusiastically—not only drawing attention to his failure, but sarcastically minimizing his abilities. This reaction became so commonplace, that he developed a First Try emote, that allowed subscribers in chat to participate in this reaction by spamming the emote when appropriate. This occurs with other phrases such as Salty, Get </a:t>
            </a:r>
            <a:r>
              <a:rPr lang="en-CA" sz="1200" kern="1200" dirty="0" err="1">
                <a:solidFill>
                  <a:schemeClr val="tx1"/>
                </a:solidFill>
                <a:effectLst/>
                <a:latin typeface="+mn-lt"/>
                <a:ea typeface="+mn-ea"/>
                <a:cs typeface="+mn-cs"/>
              </a:rPr>
              <a:t>Rekt</a:t>
            </a:r>
            <a:r>
              <a:rPr lang="en-CA" sz="1200" kern="1200" dirty="0">
                <a:solidFill>
                  <a:schemeClr val="tx1"/>
                </a:solidFill>
                <a:effectLst/>
                <a:latin typeface="+mn-lt"/>
                <a:ea typeface="+mn-ea"/>
                <a:cs typeface="+mn-cs"/>
              </a:rPr>
              <a:t>, RIP and their associated emotes. There is a kind of reflective quality to this relationship of reactions. Ray will make an expected reaction, and the chat will respond with an expected emote or meme. I do want to mention, this is not to say that there are no other chat reactions to failure like support or advice like other streams, but it is severely outweighed by this kind of response.</a:t>
            </a:r>
          </a:p>
          <a:p>
            <a:r>
              <a:rPr lang="en-CA" sz="1200" kern="1200" dirty="0">
                <a:solidFill>
                  <a:schemeClr val="tx1"/>
                </a:solidFill>
                <a:effectLst/>
                <a:latin typeface="+mn-lt"/>
                <a:ea typeface="+mn-ea"/>
                <a:cs typeface="+mn-cs"/>
              </a:rPr>
              <a:t>It is also important to highlight that in this response, the most significant catalyst is the failure being announced. There is usually little to no response when failures are not announced verbally or visually through dramatic facial expressions.</a:t>
            </a:r>
          </a:p>
          <a:p>
            <a:r>
              <a:rPr lang="en-CA" sz="1200" kern="1200" dirty="0">
                <a:solidFill>
                  <a:schemeClr val="tx1"/>
                </a:solidFill>
                <a:effectLst/>
                <a:latin typeface="+mn-lt"/>
                <a:ea typeface="+mn-ea"/>
                <a:cs typeface="+mn-cs"/>
              </a:rPr>
              <a:t>In addition, this announcement either directly or indirectly minimizes his skill. As I mentioned before, the First Try comment is an indirect comment on his ability to play. However, he can often be direct by yelling things like “I SUCK.” Or in third person “YOU SUCK RAY.” When failure is particularly frustrating. </a:t>
            </a:r>
          </a:p>
          <a:p>
            <a:r>
              <a:rPr lang="en-CA" sz="1200" kern="1200" dirty="0">
                <a:solidFill>
                  <a:schemeClr val="tx1"/>
                </a:solidFill>
                <a:effectLst/>
                <a:latin typeface="+mn-lt"/>
                <a:ea typeface="+mn-ea"/>
                <a:cs typeface="+mn-cs"/>
              </a:rPr>
              <a:t>Ray is very skilled, and has a reputation for being very good at games generally, yet due to his own self-deprecation, and chat’s use of emotes and memes to react, he is consistently faced with seemingly negative reactions. However, from my observations I believe that it doesn’t actually promote some form of communal </a:t>
            </a:r>
            <a:r>
              <a:rPr lang="en-CA" sz="1200" kern="1200" dirty="0" err="1">
                <a:solidFill>
                  <a:schemeClr val="tx1"/>
                </a:solidFill>
                <a:effectLst/>
                <a:latin typeface="+mn-lt"/>
                <a:ea typeface="+mn-ea"/>
                <a:cs typeface="+mn-cs"/>
              </a:rPr>
              <a:t>shadenfreude</a:t>
            </a:r>
            <a:r>
              <a:rPr lang="en-CA" sz="1200" kern="1200" dirty="0">
                <a:solidFill>
                  <a:schemeClr val="tx1"/>
                </a:solidFill>
                <a:effectLst/>
                <a:latin typeface="+mn-lt"/>
                <a:ea typeface="+mn-ea"/>
                <a:cs typeface="+mn-cs"/>
              </a:rPr>
              <a:t> at his expense, fostering negativity; rather, these typical responses of emote spam become less a form of mockery or playful jest at Ray’s expense, but rather are a method or symbol of communal participation and inclusion. </a:t>
            </a:r>
          </a:p>
          <a:p>
            <a:r>
              <a:rPr lang="en-CA" sz="1200" kern="1200" dirty="0">
                <a:solidFill>
                  <a:schemeClr val="tx1"/>
                </a:solidFill>
                <a:effectLst/>
                <a:latin typeface="+mn-lt"/>
                <a:ea typeface="+mn-ea"/>
                <a:cs typeface="+mn-cs"/>
              </a:rPr>
              <a:t>Knowing when to post which meme, which reaction, comment or gesture warrants which emote’ this fosters and perpetuates the meme culture that Ray has heavily integrated into every aspect of his stream, and therefore community.</a:t>
            </a:r>
          </a:p>
          <a:p>
            <a:endParaRPr lang="en-CA" dirty="0"/>
          </a:p>
        </p:txBody>
      </p:sp>
      <p:sp>
        <p:nvSpPr>
          <p:cNvPr id="4" name="Slide Number Placeholder 3"/>
          <p:cNvSpPr>
            <a:spLocks noGrp="1"/>
          </p:cNvSpPr>
          <p:nvPr>
            <p:ph type="sldNum" sz="quarter" idx="10"/>
          </p:nvPr>
        </p:nvSpPr>
        <p:spPr/>
        <p:txBody>
          <a:bodyPr/>
          <a:lstStyle/>
          <a:p>
            <a:fld id="{0892B9A3-A27E-3542-9307-C60F908A1EDD}" type="slidenum">
              <a:rPr lang="en-US" smtClean="0"/>
              <a:t>25</a:t>
            </a:fld>
            <a:endParaRPr lang="en-US"/>
          </a:p>
        </p:txBody>
      </p:sp>
    </p:spTree>
    <p:extLst>
      <p:ext uri="{BB962C8B-B14F-4D97-AF65-F5344CB8AC3E}">
        <p14:creationId xmlns:p14="http://schemas.microsoft.com/office/powerpoint/2010/main" val="57811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ENTERTAINED – Watching</a:t>
            </a:r>
            <a:r>
              <a:rPr lang="en-US" baseline="0" dirty="0" smtClean="0"/>
              <a:t> for entertainment</a:t>
            </a:r>
          </a:p>
          <a:p>
            <a:endParaRPr lang="en-US" baseline="0" dirty="0" smtClean="0"/>
          </a:p>
          <a:p>
            <a:r>
              <a:rPr lang="en-US" baseline="0" dirty="0" smtClean="0"/>
              <a:t>INSPIRED – inspired to play the game</a:t>
            </a:r>
          </a:p>
          <a:p>
            <a:endParaRPr lang="en-US" baseline="0" dirty="0" smtClean="0"/>
          </a:p>
          <a:p>
            <a:r>
              <a:rPr lang="en-US" baseline="0" dirty="0" smtClean="0"/>
              <a:t>UNSATISFIED – watching a weaker form of play</a:t>
            </a:r>
          </a:p>
          <a:p>
            <a:endParaRPr lang="en-US" baseline="0" dirty="0" smtClean="0"/>
          </a:p>
          <a:p>
            <a:r>
              <a:rPr lang="en-US" baseline="0" dirty="0" smtClean="0"/>
              <a:t>ASSISTANT- enjoys helping player</a:t>
            </a:r>
            <a:endParaRPr lang="en-US" dirty="0"/>
          </a:p>
        </p:txBody>
      </p:sp>
      <p:sp>
        <p:nvSpPr>
          <p:cNvPr id="4" name="Slide Number Placeholder 3"/>
          <p:cNvSpPr>
            <a:spLocks noGrp="1"/>
          </p:cNvSpPr>
          <p:nvPr>
            <p:ph type="sldNum" sz="quarter" idx="10"/>
          </p:nvPr>
        </p:nvSpPr>
        <p:spPr/>
        <p:txBody>
          <a:bodyPr/>
          <a:lstStyle/>
          <a:p>
            <a:fld id="{0892B9A3-A27E-3542-9307-C60F908A1EDD}" type="slidenum">
              <a:rPr lang="en-US" smtClean="0"/>
              <a:t>26</a:t>
            </a:fld>
            <a:endParaRPr lang="en-US"/>
          </a:p>
        </p:txBody>
      </p:sp>
    </p:spTree>
    <p:extLst>
      <p:ext uri="{BB962C8B-B14F-4D97-AF65-F5344CB8AC3E}">
        <p14:creationId xmlns:p14="http://schemas.microsoft.com/office/powerpoint/2010/main" val="343358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CF21D21A-0DC3-C643-801B-2BBFDDD2888C}" type="datetimeFigureOut">
              <a:rPr lang="en-US" smtClean="0"/>
              <a:t>2016-10-08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380208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F21D21A-0DC3-C643-801B-2BBFDDD2888C}" type="datetimeFigureOut">
              <a:rPr lang="en-US" smtClean="0"/>
              <a:t>2016-10-08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173874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F21D21A-0DC3-C643-801B-2BBFDDD2888C}" type="datetimeFigureOut">
              <a:rPr lang="en-US" smtClean="0"/>
              <a:t>2016-10-08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334984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F21D21A-0DC3-C643-801B-2BBFDDD2888C}" type="datetimeFigureOut">
              <a:rPr lang="en-US" smtClean="0"/>
              <a:t>2016-10-08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323772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CF21D21A-0DC3-C643-801B-2BBFDDD2888C}" type="datetimeFigureOut">
              <a:rPr lang="en-US" smtClean="0"/>
              <a:t>2016-10-08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326044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CF21D21A-0DC3-C643-801B-2BBFDDD2888C}" type="datetimeFigureOut">
              <a:rPr lang="en-US" smtClean="0"/>
              <a:t>2016-10-08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226181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CF21D21A-0DC3-C643-801B-2BBFDDD2888C}" type="datetimeFigureOut">
              <a:rPr lang="en-US" smtClean="0"/>
              <a:t>2016-10-08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106757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F21D21A-0DC3-C643-801B-2BBFDDD2888C}" type="datetimeFigureOut">
              <a:rPr lang="en-US" smtClean="0"/>
              <a:t>2016-10-08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386392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1D21A-0DC3-C643-801B-2BBFDDD2888C}" type="datetimeFigureOut">
              <a:rPr lang="en-US" smtClean="0"/>
              <a:t>2016-10-08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82234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CF21D21A-0DC3-C643-801B-2BBFDDD2888C}" type="datetimeFigureOut">
              <a:rPr lang="en-US" smtClean="0"/>
              <a:t>2016-10-08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165113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CF21D21A-0DC3-C643-801B-2BBFDDD2888C}" type="datetimeFigureOut">
              <a:rPr lang="en-US" smtClean="0"/>
              <a:t>2016-10-08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5D3D1-DA23-5C4A-AB6C-CB1706D56D2C}" type="slidenum">
              <a:rPr lang="en-US" smtClean="0"/>
              <a:t>‹#›</a:t>
            </a:fld>
            <a:endParaRPr lang="en-US"/>
          </a:p>
        </p:txBody>
      </p:sp>
    </p:spTree>
    <p:extLst>
      <p:ext uri="{BB962C8B-B14F-4D97-AF65-F5344CB8AC3E}">
        <p14:creationId xmlns:p14="http://schemas.microsoft.com/office/powerpoint/2010/main" val="36589797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1D21A-0DC3-C643-801B-2BBFDDD2888C}" type="datetimeFigureOut">
              <a:rPr lang="en-US" smtClean="0"/>
              <a:t>2016-10-08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5D3D1-DA23-5C4A-AB6C-CB1706D56D2C}" type="slidenum">
              <a:rPr lang="en-US" smtClean="0"/>
              <a:t>‹#›</a:t>
            </a:fld>
            <a:endParaRPr lang="en-US"/>
          </a:p>
        </p:txBody>
      </p:sp>
    </p:spTree>
    <p:extLst>
      <p:ext uri="{BB962C8B-B14F-4D97-AF65-F5344CB8AC3E}">
        <p14:creationId xmlns:p14="http://schemas.microsoft.com/office/powerpoint/2010/main" val="256728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Game over? Not really:</a:t>
            </a:r>
            <a:br>
              <a:rPr lang="en-US" dirty="0"/>
            </a:br>
            <a:r>
              <a:rPr lang="en-US" dirty="0"/>
              <a:t>Spectating failure on </a:t>
            </a:r>
            <a:r>
              <a:rPr lang="en-US" dirty="0" err="1"/>
              <a:t>Twitch.tv</a:t>
            </a:r>
            <a:endParaRPr lang="en-US" dirty="0"/>
          </a:p>
        </p:txBody>
      </p:sp>
      <p:sp>
        <p:nvSpPr>
          <p:cNvPr id="3" name="Subtitle 2"/>
          <p:cNvSpPr>
            <a:spLocks noGrp="1"/>
          </p:cNvSpPr>
          <p:nvPr>
            <p:ph type="subTitle" idx="1"/>
          </p:nvPr>
        </p:nvSpPr>
        <p:spPr/>
        <p:txBody>
          <a:bodyPr/>
          <a:lstStyle/>
          <a:p>
            <a:r>
              <a:rPr lang="en-US" dirty="0"/>
              <a:t>Mia Consalvo</a:t>
            </a:r>
          </a:p>
          <a:p>
            <a:r>
              <a:rPr lang="en-US" dirty="0"/>
              <a:t>&amp; Marilyn </a:t>
            </a:r>
            <a:r>
              <a:rPr lang="en-US" dirty="0" err="1"/>
              <a:t>Sugiarto</a:t>
            </a:r>
            <a:endParaRPr lang="en-US" dirty="0"/>
          </a:p>
          <a:p>
            <a:r>
              <a:rPr lang="en-US" dirty="0"/>
              <a:t>Concordia University</a:t>
            </a:r>
          </a:p>
        </p:txBody>
      </p:sp>
    </p:spTree>
    <p:extLst>
      <p:ext uri="{BB962C8B-B14F-4D97-AF65-F5344CB8AC3E}">
        <p14:creationId xmlns:p14="http://schemas.microsoft.com/office/powerpoint/2010/main" val="414812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a:t>
            </a:r>
          </a:p>
        </p:txBody>
      </p:sp>
      <p:pic>
        <p:nvPicPr>
          <p:cNvPr id="4" name="Content Placeholder 3" descr="twitch_traffic.tiff"/>
          <p:cNvPicPr>
            <a:picLocks noGrp="1" noChangeAspect="1"/>
          </p:cNvPicPr>
          <p:nvPr>
            <p:ph idx="1"/>
          </p:nvPr>
        </p:nvPicPr>
        <p:blipFill>
          <a:blip r:embed="rId2">
            <a:extLst>
              <a:ext uri="{28A0092B-C50C-407E-A947-70E740481C1C}">
                <a14:useLocalDpi xmlns:a14="http://schemas.microsoft.com/office/drawing/2010/main" val="0"/>
              </a:ext>
            </a:extLst>
          </a:blip>
          <a:srcRect t="4601" b="4601"/>
          <a:stretch>
            <a:fillRect/>
          </a:stretch>
        </p:blipFill>
        <p:spPr>
          <a:xfrm>
            <a:off x="457200" y="1600200"/>
            <a:ext cx="8229600" cy="4525963"/>
          </a:xfrm>
        </p:spPr>
      </p:pic>
    </p:spTree>
    <p:extLst>
      <p:ext uri="{BB962C8B-B14F-4D97-AF65-F5344CB8AC3E}">
        <p14:creationId xmlns:p14="http://schemas.microsoft.com/office/powerpoint/2010/main" val="180689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literature</a:t>
            </a:r>
          </a:p>
        </p:txBody>
      </p:sp>
      <p:sp>
        <p:nvSpPr>
          <p:cNvPr id="3" name="Content Placeholder 2"/>
          <p:cNvSpPr>
            <a:spLocks noGrp="1"/>
          </p:cNvSpPr>
          <p:nvPr>
            <p:ph idx="1"/>
          </p:nvPr>
        </p:nvSpPr>
        <p:spPr/>
        <p:txBody>
          <a:bodyPr/>
          <a:lstStyle/>
          <a:p>
            <a:r>
              <a:rPr lang="en-US" dirty="0"/>
              <a:t>Most past literature has focused on </a:t>
            </a:r>
            <a:r>
              <a:rPr lang="en-US" dirty="0" err="1"/>
              <a:t>eSports</a:t>
            </a:r>
            <a:r>
              <a:rPr lang="en-US" dirty="0"/>
              <a:t> activities and/or Twitch (</a:t>
            </a:r>
            <a:r>
              <a:rPr lang="en-US" dirty="0" err="1"/>
              <a:t>Kaytoue</a:t>
            </a:r>
            <a:r>
              <a:rPr lang="en-US" dirty="0"/>
              <a:t> et al; </a:t>
            </a:r>
            <a:r>
              <a:rPr lang="en-US" dirty="0" err="1"/>
              <a:t>Nascimento</a:t>
            </a:r>
            <a:r>
              <a:rPr lang="en-US" dirty="0"/>
              <a:t> et al; Deng et al)</a:t>
            </a:r>
          </a:p>
          <a:p>
            <a:r>
              <a:rPr lang="en-US" dirty="0"/>
              <a:t>Cheung &amp; Huang (2011) and 9 spectator types</a:t>
            </a:r>
          </a:p>
          <a:p>
            <a:r>
              <a:rPr lang="en-US" dirty="0" err="1"/>
              <a:t>Georgen</a:t>
            </a:r>
            <a:r>
              <a:rPr lang="en-US" dirty="0"/>
              <a:t> et al (2015) </a:t>
            </a:r>
            <a:r>
              <a:rPr lang="en-US" dirty="0" err="1"/>
              <a:t>Dota</a:t>
            </a:r>
            <a:r>
              <a:rPr lang="en-US" dirty="0"/>
              <a:t> 2 ‘</a:t>
            </a:r>
            <a:r>
              <a:rPr lang="en-US" dirty="0" err="1"/>
              <a:t>noob</a:t>
            </a:r>
            <a:r>
              <a:rPr lang="en-US" dirty="0"/>
              <a:t> stream’ and participatory spectatorship</a:t>
            </a:r>
          </a:p>
        </p:txBody>
      </p:sp>
    </p:spTree>
    <p:extLst>
      <p:ext uri="{BB962C8B-B14F-4D97-AF65-F5344CB8AC3E}">
        <p14:creationId xmlns:p14="http://schemas.microsoft.com/office/powerpoint/2010/main" val="241025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literature</a:t>
            </a:r>
          </a:p>
        </p:txBody>
      </p:sp>
      <p:sp>
        <p:nvSpPr>
          <p:cNvPr id="3" name="Content Placeholder 2"/>
          <p:cNvSpPr>
            <a:spLocks noGrp="1"/>
          </p:cNvSpPr>
          <p:nvPr>
            <p:ph idx="1"/>
          </p:nvPr>
        </p:nvSpPr>
        <p:spPr/>
        <p:txBody>
          <a:bodyPr>
            <a:normAutofit fontScale="92500" lnSpcReduction="10000"/>
          </a:bodyPr>
          <a:lstStyle/>
          <a:p>
            <a:r>
              <a:rPr lang="en-US" dirty="0"/>
              <a:t>Smith, </a:t>
            </a:r>
            <a:r>
              <a:rPr lang="en-US" dirty="0" err="1"/>
              <a:t>Obrist</a:t>
            </a:r>
            <a:r>
              <a:rPr lang="en-US" dirty="0"/>
              <a:t> &amp; Wright (2013) detailed 3 main communities on Twitch- </a:t>
            </a:r>
            <a:r>
              <a:rPr lang="en-US" dirty="0" err="1"/>
              <a:t>eSports</a:t>
            </a:r>
            <a:r>
              <a:rPr lang="en-US" dirty="0"/>
              <a:t>, </a:t>
            </a:r>
            <a:r>
              <a:rPr lang="en-US" dirty="0" err="1"/>
              <a:t>speedrunners</a:t>
            </a:r>
            <a:r>
              <a:rPr lang="en-US" dirty="0"/>
              <a:t>, Let’s Play-</a:t>
            </a:r>
            <a:r>
              <a:rPr lang="en-US" dirty="0" err="1"/>
              <a:t>ers</a:t>
            </a:r>
            <a:endParaRPr lang="en-US" dirty="0"/>
          </a:p>
          <a:p>
            <a:pPr lvl="1"/>
            <a:r>
              <a:rPr lang="en-US" dirty="0"/>
              <a:t>Focus on LP community, </a:t>
            </a:r>
            <a:r>
              <a:rPr lang="en-US" dirty="0" err="1"/>
              <a:t>PewDiePie</a:t>
            </a:r>
            <a:r>
              <a:rPr lang="en-US" dirty="0"/>
              <a:t> stream and personas of spectators</a:t>
            </a:r>
          </a:p>
          <a:p>
            <a:r>
              <a:rPr lang="en-US" dirty="0"/>
              <a:t>Hamilton, </a:t>
            </a:r>
            <a:r>
              <a:rPr lang="en-US" dirty="0" err="1"/>
              <a:t>Garreton</a:t>
            </a:r>
            <a:r>
              <a:rPr lang="en-US" dirty="0"/>
              <a:t> &amp; </a:t>
            </a:r>
            <a:r>
              <a:rPr lang="en-US" dirty="0" err="1"/>
              <a:t>Kerne</a:t>
            </a:r>
            <a:r>
              <a:rPr lang="en-US" dirty="0"/>
              <a:t> (2014) investigate live streaming as a ‘third place’ for fostering participation and community</a:t>
            </a:r>
          </a:p>
          <a:p>
            <a:pPr lvl="1"/>
            <a:r>
              <a:rPr lang="en-US" dirty="0"/>
              <a:t>Interviews with 11 streamers, 4 viewers, watching streams</a:t>
            </a:r>
          </a:p>
        </p:txBody>
      </p:sp>
    </p:spTree>
    <p:extLst>
      <p:ext uri="{BB962C8B-B14F-4D97-AF65-F5344CB8AC3E}">
        <p14:creationId xmlns:p14="http://schemas.microsoft.com/office/powerpoint/2010/main" val="390512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literature</a:t>
            </a:r>
          </a:p>
        </p:txBody>
      </p:sp>
      <p:sp>
        <p:nvSpPr>
          <p:cNvPr id="3" name="Content Placeholder 2"/>
          <p:cNvSpPr>
            <a:spLocks noGrp="1"/>
          </p:cNvSpPr>
          <p:nvPr>
            <p:ph idx="1"/>
          </p:nvPr>
        </p:nvSpPr>
        <p:spPr/>
        <p:txBody>
          <a:bodyPr/>
          <a:lstStyle/>
          <a:p>
            <a:r>
              <a:rPr lang="en-US" dirty="0"/>
              <a:t>Scully </a:t>
            </a:r>
            <a:r>
              <a:rPr lang="en-US" dirty="0" err="1"/>
              <a:t>Blaker</a:t>
            </a:r>
            <a:r>
              <a:rPr lang="en-US" dirty="0"/>
              <a:t>, </a:t>
            </a:r>
            <a:r>
              <a:rPr lang="en-US" dirty="0" err="1"/>
              <a:t>Begy</a:t>
            </a:r>
            <a:r>
              <a:rPr lang="en-US" dirty="0"/>
              <a:t>, </a:t>
            </a:r>
            <a:r>
              <a:rPr lang="en-US" dirty="0" smtClean="0"/>
              <a:t>Consalvo and </a:t>
            </a:r>
            <a:r>
              <a:rPr lang="en-US" dirty="0" err="1" smtClean="0"/>
              <a:t>Ganzon</a:t>
            </a:r>
            <a:r>
              <a:rPr lang="en-US" dirty="0" smtClean="0"/>
              <a:t> </a:t>
            </a:r>
            <a:r>
              <a:rPr lang="en-US" dirty="0"/>
              <a:t>(2016) study of ‘tandem play’ – how players enact sociality through single player games</a:t>
            </a:r>
          </a:p>
          <a:p>
            <a:pPr lvl="1"/>
            <a:r>
              <a:rPr lang="en-US" dirty="0"/>
              <a:t>Streaming ‘for’ </a:t>
            </a:r>
            <a:r>
              <a:rPr lang="en-US" dirty="0" smtClean="0"/>
              <a:t>versus</a:t>
            </a:r>
            <a:r>
              <a:rPr lang="en-US" dirty="0" smtClean="0"/>
              <a:t> </a:t>
            </a:r>
            <a:r>
              <a:rPr lang="en-US" dirty="0"/>
              <a:t>streaming ‘with’ one’s viewers</a:t>
            </a:r>
          </a:p>
        </p:txBody>
      </p:sp>
    </p:spTree>
    <p:extLst>
      <p:ext uri="{BB962C8B-B14F-4D97-AF65-F5344CB8AC3E}">
        <p14:creationId xmlns:p14="http://schemas.microsoft.com/office/powerpoint/2010/main" val="28073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How does live streaming change the act of gameplay?</a:t>
            </a:r>
          </a:p>
        </p:txBody>
      </p:sp>
    </p:spTree>
    <p:extLst>
      <p:ext uri="{BB962C8B-B14F-4D97-AF65-F5344CB8AC3E}">
        <p14:creationId xmlns:p14="http://schemas.microsoft.com/office/powerpoint/2010/main" val="343410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in gameplay</a:t>
            </a:r>
          </a:p>
        </p:txBody>
      </p:sp>
      <p:sp>
        <p:nvSpPr>
          <p:cNvPr id="3" name="Content Placeholder 2"/>
          <p:cNvSpPr>
            <a:spLocks noGrp="1"/>
          </p:cNvSpPr>
          <p:nvPr>
            <p:ph idx="1"/>
          </p:nvPr>
        </p:nvSpPr>
        <p:spPr/>
        <p:txBody>
          <a:bodyPr>
            <a:normAutofit fontScale="92500" lnSpcReduction="10000"/>
          </a:bodyPr>
          <a:lstStyle/>
          <a:p>
            <a:r>
              <a:rPr lang="en-US" dirty="0" err="1"/>
              <a:t>Juul</a:t>
            </a:r>
            <a:r>
              <a:rPr lang="en-US" dirty="0"/>
              <a:t> and </a:t>
            </a:r>
            <a:r>
              <a:rPr lang="en-US" i="1" dirty="0"/>
              <a:t>The Art of Failure</a:t>
            </a:r>
            <a:endParaRPr lang="en-US" dirty="0"/>
          </a:p>
          <a:p>
            <a:pPr lvl="1"/>
            <a:r>
              <a:rPr lang="en-US" dirty="0" smtClean="0"/>
              <a:t>In </a:t>
            </a:r>
            <a:r>
              <a:rPr lang="en-US" dirty="0"/>
              <a:t>general we avoid failure; we experience failure when playing games; we seek out games even knowing we’ll experience something we normally avoid</a:t>
            </a:r>
          </a:p>
          <a:p>
            <a:pPr lvl="1"/>
            <a:r>
              <a:rPr lang="en-US" dirty="0"/>
              <a:t>“the fundamental difference between tragedy in games and stories is that in stories we never feel responsible for failure and suffering; in games, we do” (p. 112</a:t>
            </a:r>
            <a:r>
              <a:rPr lang="en-US" dirty="0" smtClean="0"/>
              <a:t>)</a:t>
            </a:r>
          </a:p>
          <a:p>
            <a:pPr lvl="1"/>
            <a:r>
              <a:rPr lang="en-US" dirty="0"/>
              <a:t>Mainly oriented toward the player of the game (rather than spectators)</a:t>
            </a:r>
          </a:p>
          <a:p>
            <a:pPr lvl="1"/>
            <a:endParaRPr lang="en-US" dirty="0"/>
          </a:p>
        </p:txBody>
      </p:sp>
    </p:spTree>
    <p:extLst>
      <p:ext uri="{BB962C8B-B14F-4D97-AF65-F5344CB8AC3E}">
        <p14:creationId xmlns:p14="http://schemas.microsoft.com/office/powerpoint/2010/main" val="6368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Research questions</a:t>
            </a:r>
          </a:p>
        </p:txBody>
      </p:sp>
      <p:sp>
        <p:nvSpPr>
          <p:cNvPr id="7" name="Content Placeholder 6"/>
          <p:cNvSpPr>
            <a:spLocks noGrp="1"/>
          </p:cNvSpPr>
          <p:nvPr>
            <p:ph idx="1"/>
          </p:nvPr>
        </p:nvSpPr>
        <p:spPr/>
        <p:txBody>
          <a:bodyPr/>
          <a:lstStyle/>
          <a:p>
            <a:r>
              <a:rPr lang="en-US" dirty="0"/>
              <a:t>How do Twitch streamers perform failure?</a:t>
            </a:r>
          </a:p>
          <a:p>
            <a:r>
              <a:rPr lang="en-US" dirty="0"/>
              <a:t>How do audiences of streamers respond to failure?</a:t>
            </a:r>
          </a:p>
          <a:p>
            <a:r>
              <a:rPr lang="en-US" dirty="0"/>
              <a:t>How does the performance of failure affect particular Twitch streams/communities?</a:t>
            </a:r>
          </a:p>
        </p:txBody>
      </p:sp>
    </p:spTree>
    <p:extLst>
      <p:ext uri="{BB962C8B-B14F-4D97-AF65-F5344CB8AC3E}">
        <p14:creationId xmlns:p14="http://schemas.microsoft.com/office/powerpoint/2010/main" val="293432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approach – 4 streamers</a:t>
            </a:r>
          </a:p>
        </p:txBody>
      </p:sp>
      <p:sp>
        <p:nvSpPr>
          <p:cNvPr id="3" name="Content Placeholder 2"/>
          <p:cNvSpPr>
            <a:spLocks noGrp="1"/>
          </p:cNvSpPr>
          <p:nvPr>
            <p:ph idx="1"/>
          </p:nvPr>
        </p:nvSpPr>
        <p:spPr/>
        <p:txBody>
          <a:bodyPr/>
          <a:lstStyle/>
          <a:p>
            <a:r>
              <a:rPr lang="en-US" dirty="0" err="1"/>
              <a:t>SeriouslyClara</a:t>
            </a:r>
            <a:endParaRPr lang="en-US" dirty="0"/>
          </a:p>
          <a:p>
            <a:r>
              <a:rPr lang="en-US" dirty="0" err="1"/>
              <a:t>Brownman</a:t>
            </a:r>
            <a:endParaRPr lang="en-US" dirty="0"/>
          </a:p>
          <a:p>
            <a:r>
              <a:rPr lang="en-US" dirty="0" err="1"/>
              <a:t>Kaceytron</a:t>
            </a:r>
            <a:endParaRPr lang="en-US" dirty="0"/>
          </a:p>
          <a:p>
            <a:r>
              <a:rPr lang="en-US" dirty="0"/>
              <a:t>Adam </a:t>
            </a:r>
            <a:r>
              <a:rPr lang="en-US" dirty="0" err="1"/>
              <a:t>Koebel</a:t>
            </a:r>
            <a:endParaRPr lang="en-US" dirty="0"/>
          </a:p>
        </p:txBody>
      </p:sp>
    </p:spTree>
    <p:extLst>
      <p:ext uri="{BB962C8B-B14F-4D97-AF65-F5344CB8AC3E}">
        <p14:creationId xmlns:p14="http://schemas.microsoft.com/office/powerpoint/2010/main" val="44579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those four?</a:t>
            </a:r>
          </a:p>
        </p:txBody>
      </p:sp>
      <p:sp>
        <p:nvSpPr>
          <p:cNvPr id="3" name="Content Placeholder 2"/>
          <p:cNvSpPr>
            <a:spLocks noGrp="1"/>
          </p:cNvSpPr>
          <p:nvPr>
            <p:ph idx="1"/>
          </p:nvPr>
        </p:nvSpPr>
        <p:spPr/>
        <p:txBody>
          <a:bodyPr>
            <a:normAutofit fontScale="92500" lnSpcReduction="10000"/>
          </a:bodyPr>
          <a:lstStyle/>
          <a:p>
            <a:r>
              <a:rPr lang="en-US" dirty="0"/>
              <a:t>They all stream regularly</a:t>
            </a:r>
          </a:p>
          <a:p>
            <a:r>
              <a:rPr lang="en-US" dirty="0"/>
              <a:t>They all have sustained audiences and are Twitch ‘partners’</a:t>
            </a:r>
          </a:p>
          <a:p>
            <a:r>
              <a:rPr lang="en-US" dirty="0"/>
              <a:t>They are all variety streamers, and vary across their streams</a:t>
            </a:r>
          </a:p>
          <a:p>
            <a:r>
              <a:rPr lang="en-US" dirty="0"/>
              <a:t>They attract different types of spectators</a:t>
            </a:r>
          </a:p>
          <a:p>
            <a:r>
              <a:rPr lang="en-US" dirty="0"/>
              <a:t>They interact with their communities in diverse ways</a:t>
            </a:r>
          </a:p>
          <a:p>
            <a:r>
              <a:rPr lang="en-US" dirty="0"/>
              <a:t>They are a diverse group of people</a:t>
            </a:r>
          </a:p>
        </p:txBody>
      </p:sp>
    </p:spTree>
    <p:extLst>
      <p:ext uri="{BB962C8B-B14F-4D97-AF65-F5344CB8AC3E}">
        <p14:creationId xmlns:p14="http://schemas.microsoft.com/office/powerpoint/2010/main" val="298450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did</a:t>
            </a:r>
          </a:p>
        </p:txBody>
      </p:sp>
      <p:sp>
        <p:nvSpPr>
          <p:cNvPr id="3" name="Content Placeholder 2"/>
          <p:cNvSpPr>
            <a:spLocks noGrp="1"/>
          </p:cNvSpPr>
          <p:nvPr>
            <p:ph idx="1"/>
          </p:nvPr>
        </p:nvSpPr>
        <p:spPr/>
        <p:txBody>
          <a:bodyPr>
            <a:normAutofit fontScale="92500"/>
          </a:bodyPr>
          <a:lstStyle/>
          <a:p>
            <a:r>
              <a:rPr lang="en-US" dirty="0"/>
              <a:t>Viewed each streamer for at least five sessions</a:t>
            </a:r>
          </a:p>
          <a:p>
            <a:r>
              <a:rPr lang="en-US" dirty="0"/>
              <a:t>Viewed streams for at least 2 hours of the stream (if not more)</a:t>
            </a:r>
          </a:p>
          <a:p>
            <a:r>
              <a:rPr lang="en-US" dirty="0"/>
              <a:t>Recorded sessions</a:t>
            </a:r>
          </a:p>
          <a:p>
            <a:r>
              <a:rPr lang="en-US" dirty="0"/>
              <a:t>Took screenshots</a:t>
            </a:r>
          </a:p>
          <a:p>
            <a:r>
              <a:rPr lang="en-US" dirty="0"/>
              <a:t>Took detailed notes</a:t>
            </a:r>
          </a:p>
          <a:p>
            <a:r>
              <a:rPr lang="en-US" dirty="0"/>
              <a:t>Detailed viewer count every 30 minutes, overall subscriber count</a:t>
            </a:r>
          </a:p>
        </p:txBody>
      </p:sp>
    </p:spTree>
    <p:extLst>
      <p:ext uri="{BB962C8B-B14F-4D97-AF65-F5344CB8AC3E}">
        <p14:creationId xmlns:p14="http://schemas.microsoft.com/office/powerpoint/2010/main" val="138950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Twitch.tv</a:t>
            </a:r>
            <a:endParaRPr lang="en-US" dirty="0"/>
          </a:p>
        </p:txBody>
      </p:sp>
      <p:pic>
        <p:nvPicPr>
          <p:cNvPr id="4" name="Content Placeholder 3" descr="seriouslyclara mod support and personal talk.PNG"/>
          <p:cNvPicPr>
            <a:picLocks noGrp="1" noChangeAspect="1"/>
          </p:cNvPicPr>
          <p:nvPr>
            <p:ph idx="1"/>
          </p:nvPr>
        </p:nvPicPr>
        <p:blipFill>
          <a:blip r:embed="rId2">
            <a:extLst>
              <a:ext uri="{28A0092B-C50C-407E-A947-70E740481C1C}">
                <a14:useLocalDpi xmlns:a14="http://schemas.microsoft.com/office/drawing/2010/main" val="0"/>
              </a:ext>
            </a:extLst>
          </a:blip>
          <a:srcRect t="7300" b="7300"/>
          <a:stretch>
            <a:fillRect/>
          </a:stretch>
        </p:blipFill>
        <p:spPr/>
      </p:pic>
    </p:spTree>
    <p:extLst>
      <p:ext uri="{BB962C8B-B14F-4D97-AF65-F5344CB8AC3E}">
        <p14:creationId xmlns:p14="http://schemas.microsoft.com/office/powerpoint/2010/main" val="3792076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did</a:t>
            </a:r>
          </a:p>
        </p:txBody>
      </p:sp>
      <p:sp>
        <p:nvSpPr>
          <p:cNvPr id="3" name="Content Placeholder 2"/>
          <p:cNvSpPr>
            <a:spLocks noGrp="1"/>
          </p:cNvSpPr>
          <p:nvPr>
            <p:ph idx="1"/>
          </p:nvPr>
        </p:nvSpPr>
        <p:spPr/>
        <p:txBody>
          <a:bodyPr/>
          <a:lstStyle/>
          <a:p>
            <a:r>
              <a:rPr lang="en-US" dirty="0"/>
              <a:t>Observed each session with a focus on </a:t>
            </a:r>
          </a:p>
          <a:p>
            <a:pPr lvl="1"/>
            <a:r>
              <a:rPr lang="en-US" dirty="0"/>
              <a:t>How the streamer failed</a:t>
            </a:r>
          </a:p>
          <a:p>
            <a:pPr lvl="1"/>
            <a:r>
              <a:rPr lang="en-US" dirty="0"/>
              <a:t>How often the streamer failed</a:t>
            </a:r>
          </a:p>
          <a:p>
            <a:pPr lvl="1"/>
            <a:r>
              <a:rPr lang="en-US" dirty="0"/>
              <a:t>What the streamer did/said when they failed</a:t>
            </a:r>
          </a:p>
          <a:p>
            <a:pPr lvl="1"/>
            <a:r>
              <a:rPr lang="en-US" dirty="0"/>
              <a:t>How their audience reacted to their failure</a:t>
            </a:r>
          </a:p>
          <a:p>
            <a:pPr lvl="1"/>
            <a:r>
              <a:rPr lang="en-US" dirty="0"/>
              <a:t>Other elements of the stream that related to failure in some way</a:t>
            </a:r>
          </a:p>
        </p:txBody>
      </p:sp>
    </p:spTree>
    <p:extLst>
      <p:ext uri="{BB962C8B-B14F-4D97-AF65-F5344CB8AC3E}">
        <p14:creationId xmlns:p14="http://schemas.microsoft.com/office/powerpoint/2010/main" val="37856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p:txBody>
          <a:bodyPr/>
          <a:lstStyle/>
          <a:p>
            <a:r>
              <a:rPr lang="en-US" dirty="0" err="1"/>
              <a:t>SeriouslyClara</a:t>
            </a:r>
            <a:endParaRPr lang="en-US" dirty="0"/>
          </a:p>
          <a:p>
            <a:pPr lvl="1"/>
            <a:r>
              <a:rPr lang="en-US" dirty="0"/>
              <a:t>50-100 viewers</a:t>
            </a:r>
          </a:p>
          <a:p>
            <a:r>
              <a:rPr lang="en-US" dirty="0"/>
              <a:t>Adam </a:t>
            </a:r>
            <a:r>
              <a:rPr lang="en-US" dirty="0" err="1"/>
              <a:t>Koebel</a:t>
            </a:r>
            <a:endParaRPr lang="en-US" dirty="0"/>
          </a:p>
          <a:p>
            <a:pPr lvl="1"/>
            <a:r>
              <a:rPr lang="en-US" dirty="0"/>
              <a:t>Low of 147; high of 555 viewers</a:t>
            </a:r>
          </a:p>
          <a:p>
            <a:r>
              <a:rPr lang="en-US" dirty="0" err="1"/>
              <a:t>Kaceytron</a:t>
            </a:r>
            <a:endParaRPr lang="en-US" dirty="0"/>
          </a:p>
          <a:p>
            <a:pPr lvl="1"/>
            <a:r>
              <a:rPr lang="en-US" dirty="0"/>
              <a:t>1000-2000 viewers</a:t>
            </a:r>
          </a:p>
          <a:p>
            <a:r>
              <a:rPr lang="en-US" dirty="0" err="1"/>
              <a:t>Brownman</a:t>
            </a:r>
            <a:endParaRPr lang="en-US" dirty="0"/>
          </a:p>
          <a:p>
            <a:pPr lvl="1"/>
            <a:r>
              <a:rPr lang="en-US" dirty="0"/>
              <a:t>1500-3500+ viewers</a:t>
            </a:r>
          </a:p>
        </p:txBody>
      </p:sp>
    </p:spTree>
    <p:extLst>
      <p:ext uri="{BB962C8B-B14F-4D97-AF65-F5344CB8AC3E}">
        <p14:creationId xmlns:p14="http://schemas.microsoft.com/office/powerpoint/2010/main" val="393528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is learning- Adam </a:t>
            </a:r>
            <a:r>
              <a:rPr lang="en-US" dirty="0" err="1"/>
              <a:t>Koebel</a:t>
            </a:r>
            <a:endParaRPr lang="en-US" dirty="0"/>
          </a:p>
        </p:txBody>
      </p:sp>
      <p:pic>
        <p:nvPicPr>
          <p:cNvPr id="4" name="Content Placeholder 3" descr="adam spec ops died.tiff"/>
          <p:cNvPicPr>
            <a:picLocks noGrp="1" noChangeAspect="1"/>
          </p:cNvPicPr>
          <p:nvPr>
            <p:ph idx="1"/>
          </p:nvPr>
        </p:nvPicPr>
        <p:blipFill>
          <a:blip r:embed="rId3">
            <a:extLst>
              <a:ext uri="{28A0092B-C50C-407E-A947-70E740481C1C}">
                <a14:useLocalDpi xmlns:a14="http://schemas.microsoft.com/office/drawing/2010/main" val="0"/>
              </a:ext>
            </a:extLst>
          </a:blip>
          <a:srcRect t="3607" b="3607"/>
          <a:stretch>
            <a:fillRect/>
          </a:stretch>
        </p:blipFill>
        <p:spPr/>
      </p:pic>
    </p:spTree>
    <p:extLst>
      <p:ext uri="{BB962C8B-B14F-4D97-AF65-F5344CB8AC3E}">
        <p14:creationId xmlns:p14="http://schemas.microsoft.com/office/powerpoint/2010/main" val="1276659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 more reason you suck - </a:t>
            </a:r>
            <a:r>
              <a:rPr lang="en-US" dirty="0" err="1"/>
              <a:t>Kaceytron</a:t>
            </a:r>
            <a:endParaRPr lang="en-US" dirty="0"/>
          </a:p>
        </p:txBody>
      </p:sp>
      <p:pic>
        <p:nvPicPr>
          <p:cNvPr id="4" name="Content Placeholder 3" descr="kaceytron cs-go play.tiff"/>
          <p:cNvPicPr>
            <a:picLocks noGrp="1" noChangeAspect="1"/>
          </p:cNvPicPr>
          <p:nvPr>
            <p:ph idx="1"/>
          </p:nvPr>
        </p:nvPicPr>
        <p:blipFill>
          <a:blip r:embed="rId3">
            <a:extLst>
              <a:ext uri="{28A0092B-C50C-407E-A947-70E740481C1C}">
                <a14:useLocalDpi xmlns:a14="http://schemas.microsoft.com/office/drawing/2010/main" val="0"/>
              </a:ext>
            </a:extLst>
          </a:blip>
          <a:srcRect l="381" r="381"/>
          <a:stretch>
            <a:fillRect/>
          </a:stretch>
        </p:blipFill>
        <p:spPr/>
      </p:pic>
    </p:spTree>
    <p:extLst>
      <p:ext uri="{BB962C8B-B14F-4D97-AF65-F5344CB8AC3E}">
        <p14:creationId xmlns:p14="http://schemas.microsoft.com/office/powerpoint/2010/main" val="842290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Accidental and purposeful failure - </a:t>
            </a:r>
            <a:r>
              <a:rPr lang="en-US" dirty="0" err="1"/>
              <a:t>SeriouslyClara</a:t>
            </a:r>
            <a:endParaRPr lang="en-US" dirty="0"/>
          </a:p>
        </p:txBody>
      </p:sp>
      <p:pic>
        <p:nvPicPr>
          <p:cNvPr id="4" name="Content Placeholder 3" descr="seriouslyclara bonding time support in chat.PNG"/>
          <p:cNvPicPr>
            <a:picLocks noGrp="1" noChangeAspect="1"/>
          </p:cNvPicPr>
          <p:nvPr>
            <p:ph idx="1"/>
          </p:nvPr>
        </p:nvPicPr>
        <p:blipFill>
          <a:blip r:embed="rId3">
            <a:extLst>
              <a:ext uri="{28A0092B-C50C-407E-A947-70E740481C1C}">
                <a14:useLocalDpi xmlns:a14="http://schemas.microsoft.com/office/drawing/2010/main" val="0"/>
              </a:ext>
            </a:extLst>
          </a:blip>
          <a:srcRect t="911" b="911"/>
          <a:stretch>
            <a:fillRect/>
          </a:stretch>
        </p:blipFill>
        <p:spPr/>
      </p:pic>
    </p:spTree>
    <p:extLst>
      <p:ext uri="{BB962C8B-B14F-4D97-AF65-F5344CB8AC3E}">
        <p14:creationId xmlns:p14="http://schemas.microsoft.com/office/powerpoint/2010/main" val="770586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Failure, memes, and community -</a:t>
            </a:r>
            <a:r>
              <a:rPr lang="en-US" dirty="0" err="1"/>
              <a:t>Brownman</a:t>
            </a:r>
            <a:endParaRPr lang="en-US" dirty="0"/>
          </a:p>
        </p:txBody>
      </p:sp>
      <p:pic>
        <p:nvPicPr>
          <p:cNvPr id="4" name="Content Placeholder 3" descr="brownman chat meme.PNG"/>
          <p:cNvPicPr>
            <a:picLocks noGrp="1" noChangeAspect="1"/>
          </p:cNvPicPr>
          <p:nvPr>
            <p:ph idx="1"/>
          </p:nvPr>
        </p:nvPicPr>
        <p:blipFill>
          <a:blip r:embed="rId3">
            <a:extLst>
              <a:ext uri="{28A0092B-C50C-407E-A947-70E740481C1C}">
                <a14:useLocalDpi xmlns:a14="http://schemas.microsoft.com/office/drawing/2010/main" val="0"/>
              </a:ext>
            </a:extLst>
          </a:blip>
          <a:srcRect t="7300" b="7300"/>
          <a:stretch>
            <a:fillRect/>
          </a:stretch>
        </p:blipFill>
        <p:spPr/>
      </p:pic>
    </p:spTree>
    <p:extLst>
      <p:ext uri="{BB962C8B-B14F-4D97-AF65-F5344CB8AC3E}">
        <p14:creationId xmlns:p14="http://schemas.microsoft.com/office/powerpoint/2010/main" val="2766454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alone, together</a:t>
            </a:r>
          </a:p>
        </p:txBody>
      </p:sp>
      <p:sp>
        <p:nvSpPr>
          <p:cNvPr id="3" name="Content Placeholder 2"/>
          <p:cNvSpPr>
            <a:spLocks noGrp="1"/>
          </p:cNvSpPr>
          <p:nvPr>
            <p:ph idx="1"/>
          </p:nvPr>
        </p:nvSpPr>
        <p:spPr/>
        <p:txBody>
          <a:bodyPr>
            <a:normAutofit fontScale="92500" lnSpcReduction="10000"/>
          </a:bodyPr>
          <a:lstStyle/>
          <a:p>
            <a:r>
              <a:rPr lang="en-US" dirty="0"/>
              <a:t>Each stream was distinct in its character, yet still retained some common ‘twitch-like’ elements</a:t>
            </a:r>
          </a:p>
          <a:p>
            <a:r>
              <a:rPr lang="en-US" dirty="0"/>
              <a:t>Personas we found </a:t>
            </a:r>
            <a:r>
              <a:rPr lang="en-US" dirty="0" smtClean="0"/>
              <a:t>included</a:t>
            </a:r>
          </a:p>
          <a:p>
            <a:pPr lvl="1"/>
            <a:r>
              <a:rPr lang="en-US" dirty="0" smtClean="0"/>
              <a:t>Entertained (amusement in watching failure)</a:t>
            </a:r>
          </a:p>
          <a:p>
            <a:pPr lvl="1"/>
            <a:r>
              <a:rPr lang="en-US" dirty="0" smtClean="0"/>
              <a:t>Unsatisfied (watching weaker play)</a:t>
            </a:r>
          </a:p>
          <a:p>
            <a:pPr lvl="2"/>
            <a:r>
              <a:rPr lang="en-US" dirty="0" smtClean="0"/>
              <a:t>Contradiction of being satisfied watching </a:t>
            </a:r>
            <a:r>
              <a:rPr lang="en-US" dirty="0" err="1" smtClean="0"/>
              <a:t>Kaceytron</a:t>
            </a:r>
            <a:r>
              <a:rPr lang="en-US" dirty="0" smtClean="0"/>
              <a:t> fail</a:t>
            </a:r>
            <a:r>
              <a:rPr lang="en-US" dirty="0" smtClean="0"/>
              <a:t> </a:t>
            </a:r>
          </a:p>
          <a:p>
            <a:pPr lvl="1"/>
            <a:r>
              <a:rPr lang="en-US" dirty="0" smtClean="0"/>
              <a:t>Assistant (enjoys helping the player)</a:t>
            </a:r>
          </a:p>
          <a:p>
            <a:pPr lvl="2"/>
            <a:r>
              <a:rPr lang="en-US" dirty="0" smtClean="0"/>
              <a:t>Displaying gaming capital</a:t>
            </a:r>
          </a:p>
          <a:p>
            <a:pPr lvl="2"/>
            <a:r>
              <a:rPr lang="en-US" dirty="0" smtClean="0"/>
              <a:t>Wanting play to progress</a:t>
            </a:r>
          </a:p>
          <a:p>
            <a:pPr lvl="2"/>
            <a:r>
              <a:rPr lang="en-US" dirty="0" smtClean="0"/>
              <a:t>Runs against ‘no </a:t>
            </a:r>
            <a:r>
              <a:rPr lang="en-US" dirty="0" err="1" smtClean="0"/>
              <a:t>backseating</a:t>
            </a:r>
            <a:r>
              <a:rPr lang="en-US" dirty="0" smtClean="0"/>
              <a:t>’ rules; streamers who verbalize their confusion/play process but don’t really want help</a:t>
            </a:r>
            <a:endParaRPr lang="en-US" dirty="0"/>
          </a:p>
        </p:txBody>
      </p:sp>
    </p:spTree>
    <p:extLst>
      <p:ext uri="{BB962C8B-B14F-4D97-AF65-F5344CB8AC3E}">
        <p14:creationId xmlns:p14="http://schemas.microsoft.com/office/powerpoint/2010/main" val="2034569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Streamers, gender and failure</a:t>
            </a:r>
          </a:p>
        </p:txBody>
      </p:sp>
      <p:sp>
        <p:nvSpPr>
          <p:cNvPr id="3" name="Content Placeholder 2"/>
          <p:cNvSpPr>
            <a:spLocks noGrp="1"/>
          </p:cNvSpPr>
          <p:nvPr>
            <p:ph idx="1"/>
          </p:nvPr>
        </p:nvSpPr>
        <p:spPr/>
        <p:txBody>
          <a:bodyPr>
            <a:normAutofit fontScale="92500" lnSpcReduction="10000"/>
          </a:bodyPr>
          <a:lstStyle/>
          <a:p>
            <a:r>
              <a:rPr lang="en-US" dirty="0" err="1"/>
              <a:t>Kaceytron</a:t>
            </a:r>
            <a:r>
              <a:rPr lang="en-US" dirty="0"/>
              <a:t> does not downplay her gameplay abilities, but then plays poorly (on purpose?)</a:t>
            </a:r>
          </a:p>
          <a:p>
            <a:r>
              <a:rPr lang="en-US" dirty="0"/>
              <a:t>Everyone else minimized or downplayed their skill level, even though they all were very good players</a:t>
            </a:r>
          </a:p>
          <a:p>
            <a:r>
              <a:rPr lang="en-US" dirty="0"/>
              <a:t>Each community expects a certain type of gameplay performance</a:t>
            </a:r>
          </a:p>
          <a:p>
            <a:pPr lvl="1"/>
            <a:r>
              <a:rPr lang="en-US" dirty="0"/>
              <a:t>Viewers who challenge streamers’ expected level of ability can be sanctioned for doing so</a:t>
            </a:r>
          </a:p>
          <a:p>
            <a:r>
              <a:rPr lang="en-US" dirty="0"/>
              <a:t>Gender???</a:t>
            </a:r>
          </a:p>
        </p:txBody>
      </p:sp>
    </p:spTree>
    <p:extLst>
      <p:ext uri="{BB962C8B-B14F-4D97-AF65-F5344CB8AC3E}">
        <p14:creationId xmlns:p14="http://schemas.microsoft.com/office/powerpoint/2010/main" val="179182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fontScale="92500" lnSpcReduction="20000"/>
          </a:bodyPr>
          <a:lstStyle/>
          <a:p>
            <a:r>
              <a:rPr lang="en-US" dirty="0"/>
              <a:t>Better theorize gender</a:t>
            </a:r>
          </a:p>
          <a:p>
            <a:r>
              <a:rPr lang="en-US" dirty="0"/>
              <a:t>Explore how community size affects the community and the streaming/streamer experience</a:t>
            </a:r>
          </a:p>
          <a:p>
            <a:pPr lvl="1"/>
            <a:r>
              <a:rPr lang="en-US" dirty="0"/>
              <a:t>Very large communities; sub-only mode; micro-communities</a:t>
            </a:r>
          </a:p>
          <a:p>
            <a:r>
              <a:rPr lang="en-US" dirty="0"/>
              <a:t>Role of /relationship with moderators</a:t>
            </a:r>
          </a:p>
          <a:p>
            <a:r>
              <a:rPr lang="en-US" dirty="0"/>
              <a:t>Cross-channel communities</a:t>
            </a:r>
          </a:p>
          <a:p>
            <a:r>
              <a:rPr lang="en-US" dirty="0"/>
              <a:t>Bonding time (in-game and out-of-game elements)</a:t>
            </a:r>
          </a:p>
        </p:txBody>
      </p:sp>
    </p:spTree>
    <p:extLst>
      <p:ext uri="{BB962C8B-B14F-4D97-AF65-F5344CB8AC3E}">
        <p14:creationId xmlns:p14="http://schemas.microsoft.com/office/powerpoint/2010/main" val="252495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pic>
        <p:nvPicPr>
          <p:cNvPr id="2" name="Picture 1"/>
          <p:cNvPicPr>
            <a:picLocks noChangeAspect="1"/>
          </p:cNvPicPr>
          <p:nvPr/>
        </p:nvPicPr>
        <p:blipFill>
          <a:blip r:embed="rId2"/>
          <a:stretch>
            <a:fillRect/>
          </a:stretch>
        </p:blipFill>
        <p:spPr>
          <a:xfrm>
            <a:off x="2979513" y="3600450"/>
            <a:ext cx="3653367" cy="1786091"/>
          </a:xfrm>
          <a:prstGeom prst="rect">
            <a:avLst/>
          </a:prstGeom>
        </p:spPr>
      </p:pic>
      <p:pic>
        <p:nvPicPr>
          <p:cNvPr id="7" name="Picture 6"/>
          <p:cNvPicPr>
            <a:picLocks noChangeAspect="1"/>
          </p:cNvPicPr>
          <p:nvPr/>
        </p:nvPicPr>
        <p:blipFill>
          <a:blip r:embed="rId3"/>
          <a:stretch>
            <a:fillRect/>
          </a:stretch>
        </p:blipFill>
        <p:spPr>
          <a:xfrm>
            <a:off x="0" y="6182950"/>
            <a:ext cx="9144000" cy="382264"/>
          </a:xfrm>
          <a:prstGeom prst="rect">
            <a:avLst/>
          </a:prstGeom>
        </p:spPr>
      </p:pic>
    </p:spTree>
    <p:extLst>
      <p:ext uri="{BB962C8B-B14F-4D97-AF65-F5344CB8AC3E}">
        <p14:creationId xmlns:p14="http://schemas.microsoft.com/office/powerpoint/2010/main" val="24154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a platform</a:t>
            </a:r>
          </a:p>
        </p:txBody>
      </p:sp>
      <p:sp>
        <p:nvSpPr>
          <p:cNvPr id="3" name="Content Placeholder 2"/>
          <p:cNvSpPr>
            <a:spLocks noGrp="1"/>
          </p:cNvSpPr>
          <p:nvPr>
            <p:ph idx="1"/>
          </p:nvPr>
        </p:nvSpPr>
        <p:spPr/>
        <p:txBody>
          <a:bodyPr/>
          <a:lstStyle/>
          <a:p>
            <a:r>
              <a:rPr lang="en-US" dirty="0" err="1"/>
              <a:t>Justin.tv</a:t>
            </a:r>
            <a:r>
              <a:rPr lang="en-US" dirty="0"/>
              <a:t> in </a:t>
            </a:r>
            <a:r>
              <a:rPr lang="en-US" dirty="0" smtClean="0"/>
              <a:t>2006/2007</a:t>
            </a:r>
            <a:endParaRPr lang="en-US" dirty="0"/>
          </a:p>
          <a:p>
            <a:r>
              <a:rPr lang="en-US" dirty="0" smtClean="0"/>
              <a:t>Rebranded “gaming” section as</a:t>
            </a:r>
            <a:r>
              <a:rPr lang="en-US" dirty="0" smtClean="0"/>
              <a:t> </a:t>
            </a:r>
            <a:r>
              <a:rPr lang="en-US" dirty="0" err="1"/>
              <a:t>Twitch.tv</a:t>
            </a:r>
            <a:r>
              <a:rPr lang="en-US" dirty="0"/>
              <a:t> in </a:t>
            </a:r>
            <a:r>
              <a:rPr lang="en-US" dirty="0" smtClean="0"/>
              <a:t>2011</a:t>
            </a:r>
          </a:p>
          <a:p>
            <a:r>
              <a:rPr lang="en-US" dirty="0" err="1" smtClean="0"/>
              <a:t>Justin.tv</a:t>
            </a:r>
            <a:r>
              <a:rPr lang="en-US" dirty="0" smtClean="0"/>
              <a:t> itself ceased operations in 2014</a:t>
            </a:r>
            <a:endParaRPr lang="en-US" dirty="0"/>
          </a:p>
          <a:p>
            <a:r>
              <a:rPr lang="en-US" dirty="0" smtClean="0"/>
              <a:t>Twitch s</a:t>
            </a:r>
            <a:r>
              <a:rPr lang="en-US" dirty="0" smtClean="0"/>
              <a:t>old </a:t>
            </a:r>
            <a:r>
              <a:rPr lang="en-US" dirty="0"/>
              <a:t>to Amazon in 2014 for $970 million USD</a:t>
            </a:r>
          </a:p>
          <a:p>
            <a:r>
              <a:rPr lang="en-US" dirty="0"/>
              <a:t>In 2014 4</a:t>
            </a:r>
            <a:r>
              <a:rPr lang="en-US" baseline="30000" dirty="0"/>
              <a:t>th</a:t>
            </a:r>
            <a:r>
              <a:rPr lang="en-US" dirty="0"/>
              <a:t> largest driver of Internet traffic in the US</a:t>
            </a:r>
          </a:p>
        </p:txBody>
      </p:sp>
    </p:spTree>
    <p:extLst>
      <p:ext uri="{BB962C8B-B14F-4D97-AF65-F5344CB8AC3E}">
        <p14:creationId xmlns:p14="http://schemas.microsoft.com/office/powerpoint/2010/main" val="288572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Twitch metrics</a:t>
            </a:r>
          </a:p>
        </p:txBody>
      </p:sp>
      <p:pic>
        <p:nvPicPr>
          <p:cNvPr id="4" name="Content Placeholder 3" descr="twitch_gender.tiff"/>
          <p:cNvPicPr>
            <a:picLocks noGrp="1" noChangeAspect="1"/>
          </p:cNvPicPr>
          <p:nvPr>
            <p:ph idx="1"/>
          </p:nvPr>
        </p:nvPicPr>
        <p:blipFill>
          <a:blip r:embed="rId2">
            <a:extLst>
              <a:ext uri="{28A0092B-C50C-407E-A947-70E740481C1C}">
                <a14:useLocalDpi xmlns:a14="http://schemas.microsoft.com/office/drawing/2010/main" val="0"/>
              </a:ext>
            </a:extLst>
          </a:blip>
          <a:srcRect l="1169" r="1169"/>
          <a:stretch>
            <a:fillRect/>
          </a:stretch>
        </p:blipFill>
        <p:spPr/>
      </p:pic>
      <p:sp>
        <p:nvSpPr>
          <p:cNvPr id="5" name="TextBox 4"/>
          <p:cNvSpPr txBox="1"/>
          <p:nvPr/>
        </p:nvSpPr>
        <p:spPr>
          <a:xfrm>
            <a:off x="808150" y="6320471"/>
            <a:ext cx="7100174" cy="369332"/>
          </a:xfrm>
          <a:prstGeom prst="rect">
            <a:avLst/>
          </a:prstGeom>
          <a:noFill/>
        </p:spPr>
        <p:txBody>
          <a:bodyPr wrap="square" rtlCol="0">
            <a:spAutoFit/>
          </a:bodyPr>
          <a:lstStyle/>
          <a:p>
            <a:r>
              <a:rPr lang="en-US" dirty="0"/>
              <a:t>https://</a:t>
            </a:r>
            <a:r>
              <a:rPr lang="en-US" dirty="0" err="1"/>
              <a:t>www.quantcast.com</a:t>
            </a:r>
            <a:r>
              <a:rPr lang="en-US" dirty="0"/>
              <a:t>/</a:t>
            </a:r>
            <a:r>
              <a:rPr lang="en-US" dirty="0" err="1"/>
              <a:t>twitch.tv#trafficCard</a:t>
            </a:r>
            <a:endParaRPr lang="en-US" dirty="0"/>
          </a:p>
        </p:txBody>
      </p:sp>
    </p:spTree>
    <p:extLst>
      <p:ext uri="{BB962C8B-B14F-4D97-AF65-F5344CB8AC3E}">
        <p14:creationId xmlns:p14="http://schemas.microsoft.com/office/powerpoint/2010/main" val="301901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a:t>
            </a:r>
          </a:p>
        </p:txBody>
      </p:sp>
      <p:pic>
        <p:nvPicPr>
          <p:cNvPr id="4" name="Content Placeholder 3" descr="twitch_age.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8198" b="18198"/>
          <a:stretch/>
        </p:blipFill>
        <p:spPr>
          <a:xfrm>
            <a:off x="457200" y="1600200"/>
            <a:ext cx="8229600" cy="4100513"/>
          </a:xfrm>
        </p:spPr>
      </p:pic>
    </p:spTree>
    <p:extLst>
      <p:ext uri="{BB962C8B-B14F-4D97-AF65-F5344CB8AC3E}">
        <p14:creationId xmlns:p14="http://schemas.microsoft.com/office/powerpoint/2010/main" val="184272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a:t>
            </a:r>
          </a:p>
        </p:txBody>
      </p:sp>
      <p:pic>
        <p:nvPicPr>
          <p:cNvPr id="4" name="Content Placeholder 3" descr="twitch_income.tiff"/>
          <p:cNvPicPr>
            <a:picLocks noGrp="1" noChangeAspect="1"/>
          </p:cNvPicPr>
          <p:nvPr>
            <p:ph idx="1"/>
          </p:nvPr>
        </p:nvPicPr>
        <p:blipFill>
          <a:blip r:embed="rId2">
            <a:extLst>
              <a:ext uri="{28A0092B-C50C-407E-A947-70E740481C1C}">
                <a14:useLocalDpi xmlns:a14="http://schemas.microsoft.com/office/drawing/2010/main" val="0"/>
              </a:ext>
            </a:extLst>
          </a:blip>
          <a:srcRect t="3380" b="3380"/>
          <a:stretch>
            <a:fillRect/>
          </a:stretch>
        </p:blipFill>
        <p:spPr/>
      </p:pic>
    </p:spTree>
    <p:extLst>
      <p:ext uri="{BB962C8B-B14F-4D97-AF65-F5344CB8AC3E}">
        <p14:creationId xmlns:p14="http://schemas.microsoft.com/office/powerpoint/2010/main" val="1461835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pic>
        <p:nvPicPr>
          <p:cNvPr id="4" name="Content Placeholder 3" descr="twitch_education.tiff"/>
          <p:cNvPicPr>
            <a:picLocks noGrp="1" noChangeAspect="1"/>
          </p:cNvPicPr>
          <p:nvPr>
            <p:ph idx="1"/>
          </p:nvPr>
        </p:nvPicPr>
        <p:blipFill>
          <a:blip r:embed="rId2">
            <a:extLst>
              <a:ext uri="{28A0092B-C50C-407E-A947-70E740481C1C}">
                <a14:useLocalDpi xmlns:a14="http://schemas.microsoft.com/office/drawing/2010/main" val="0"/>
              </a:ext>
            </a:extLst>
          </a:blip>
          <a:srcRect l="1651" r="1651"/>
          <a:stretch>
            <a:fillRect/>
          </a:stretch>
        </p:blipFill>
        <p:spPr/>
      </p:pic>
    </p:spTree>
    <p:extLst>
      <p:ext uri="{BB962C8B-B14F-4D97-AF65-F5344CB8AC3E}">
        <p14:creationId xmlns:p14="http://schemas.microsoft.com/office/powerpoint/2010/main" val="224048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ethnicity</a:t>
            </a:r>
          </a:p>
        </p:txBody>
      </p:sp>
      <p:pic>
        <p:nvPicPr>
          <p:cNvPr id="4" name="Content Placeholder 3" descr="twitch_ethnicity.tiff"/>
          <p:cNvPicPr>
            <a:picLocks noGrp="1" noChangeAspect="1"/>
          </p:cNvPicPr>
          <p:nvPr>
            <p:ph idx="1"/>
          </p:nvPr>
        </p:nvPicPr>
        <p:blipFill>
          <a:blip r:embed="rId2">
            <a:extLst>
              <a:ext uri="{28A0092B-C50C-407E-A947-70E740481C1C}">
                <a14:useLocalDpi xmlns:a14="http://schemas.microsoft.com/office/drawing/2010/main" val="0"/>
              </a:ext>
            </a:extLst>
          </a:blip>
          <a:srcRect t="9154" b="9154"/>
          <a:stretch>
            <a:fillRect/>
          </a:stretch>
        </p:blipFill>
        <p:spPr/>
      </p:pic>
    </p:spTree>
    <p:extLst>
      <p:ext uri="{BB962C8B-B14F-4D97-AF65-F5344CB8AC3E}">
        <p14:creationId xmlns:p14="http://schemas.microsoft.com/office/powerpoint/2010/main" val="2870922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itch_geographi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5200"/>
            <a:ext cx="9144000" cy="4916965"/>
          </a:xfrm>
          <a:prstGeom prst="rect">
            <a:avLst/>
          </a:prstGeom>
        </p:spPr>
      </p:pic>
    </p:spTree>
    <p:extLst>
      <p:ext uri="{BB962C8B-B14F-4D97-AF65-F5344CB8AC3E}">
        <p14:creationId xmlns:p14="http://schemas.microsoft.com/office/powerpoint/2010/main" val="341980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982</TotalTime>
  <Words>2599</Words>
  <Application>Microsoft Macintosh PowerPoint</Application>
  <PresentationFormat>On-screen Show (4:3)</PresentationFormat>
  <Paragraphs>149</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Game over? Not really: Spectating failure on Twitch.tv</vt:lpstr>
      <vt:lpstr>Twitch.tv</vt:lpstr>
      <vt:lpstr>Rise of a platform</vt:lpstr>
      <vt:lpstr>Twitch metrics</vt:lpstr>
      <vt:lpstr>age</vt:lpstr>
      <vt:lpstr>income</vt:lpstr>
      <vt:lpstr>education</vt:lpstr>
      <vt:lpstr>ethnicity</vt:lpstr>
      <vt:lpstr>PowerPoint Presentation</vt:lpstr>
      <vt:lpstr>traffic</vt:lpstr>
      <vt:lpstr>Past literature</vt:lpstr>
      <vt:lpstr>Past literature</vt:lpstr>
      <vt:lpstr>Past literature</vt:lpstr>
      <vt:lpstr>How does live streaming change the act of gameplay?</vt:lpstr>
      <vt:lpstr>Failure in gameplay</vt:lpstr>
      <vt:lpstr>Research questions</vt:lpstr>
      <vt:lpstr>Case study approach – 4 streamers</vt:lpstr>
      <vt:lpstr>Why those four?</vt:lpstr>
      <vt:lpstr>What we did</vt:lpstr>
      <vt:lpstr>What we did</vt:lpstr>
      <vt:lpstr>Findings!</vt:lpstr>
      <vt:lpstr>Failure is learning- Adam Koebel</vt:lpstr>
      <vt:lpstr>One more reason you suck - Kaceytron</vt:lpstr>
      <vt:lpstr>Accidental and purposeful failure - SeriouslyClara</vt:lpstr>
      <vt:lpstr>Failure, memes, and community -Brownman</vt:lpstr>
      <vt:lpstr>Failing alone, together</vt:lpstr>
      <vt:lpstr>Streamers, gender and failure</vt:lpstr>
      <vt:lpstr>Next steps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over? Not really: Spectating failure on Twitch.tv</dc:title>
  <dc:creator>Mia Consalvo</dc:creator>
  <cp:lastModifiedBy>Mia Consalvo</cp:lastModifiedBy>
  <cp:revision>21</cp:revision>
  <dcterms:created xsi:type="dcterms:W3CDTF">2016-10-07T14:11:31Z</dcterms:created>
  <dcterms:modified xsi:type="dcterms:W3CDTF">2016-10-08T07:42:16Z</dcterms:modified>
</cp:coreProperties>
</file>